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449E-B1F3-48C6-AE47-06378B66FC8D}" type="datetimeFigureOut">
              <a:rPr lang="en-US" smtClean="0"/>
              <a:t>29/05/2021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D9845-08E8-4692-8125-2B19D699538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449E-B1F3-48C6-AE47-06378B66FC8D}" type="datetimeFigureOut">
              <a:rPr lang="en-US" smtClean="0"/>
              <a:t>29/05/2021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D9845-08E8-4692-8125-2B19D6995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449E-B1F3-48C6-AE47-06378B66FC8D}" type="datetimeFigureOut">
              <a:rPr lang="en-US" smtClean="0"/>
              <a:t>29/05/2021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D9845-08E8-4692-8125-2B19D6995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449E-B1F3-48C6-AE47-06378B66FC8D}" type="datetimeFigureOut">
              <a:rPr lang="en-US" smtClean="0"/>
              <a:t>29/05/2021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D9845-08E8-4692-8125-2B19D699538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449E-B1F3-48C6-AE47-06378B66FC8D}" type="datetimeFigureOut">
              <a:rPr lang="en-US" smtClean="0"/>
              <a:t>29/05/2021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D9845-08E8-4692-8125-2B19D6995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449E-B1F3-48C6-AE47-06378B66FC8D}" type="datetimeFigureOut">
              <a:rPr lang="en-US" smtClean="0"/>
              <a:t>29/05/2021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D9845-08E8-4692-8125-2B19D6995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449E-B1F3-48C6-AE47-06378B66FC8D}" type="datetimeFigureOut">
              <a:rPr lang="en-US" smtClean="0"/>
              <a:t>29/05/2021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D9845-08E8-4692-8125-2B19D6995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449E-B1F3-48C6-AE47-06378B66FC8D}" type="datetimeFigureOut">
              <a:rPr lang="en-US" smtClean="0"/>
              <a:t>29/05/2021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D9845-08E8-4692-8125-2B19D6995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449E-B1F3-48C6-AE47-06378B66FC8D}" type="datetimeFigureOut">
              <a:rPr lang="en-US" smtClean="0"/>
              <a:t>29/05/2021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D9845-08E8-4692-8125-2B19D6995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449E-B1F3-48C6-AE47-06378B66FC8D}" type="datetimeFigureOut">
              <a:rPr lang="en-US" smtClean="0"/>
              <a:t>29/05/2021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D9845-08E8-4692-8125-2B19D6995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449E-B1F3-48C6-AE47-06378B66FC8D}" type="datetimeFigureOut">
              <a:rPr lang="en-US" smtClean="0"/>
              <a:t>29/05/2021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D9845-08E8-4692-8125-2B19D6995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681449E-B1F3-48C6-AE47-06378B66FC8D}" type="datetimeFigureOut">
              <a:rPr lang="en-US" smtClean="0"/>
              <a:t>29/05/2021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E7D9845-08E8-4692-8125-2B19D699538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358139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Smt.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Vimladevi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ayurvedic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college and hospital ,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wandhari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department of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agadtantra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subject -pregnancy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41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The product of conception is called zygote </a:t>
            </a:r>
            <a:r>
              <a:rPr lang="en-US" dirty="0" err="1" smtClean="0">
                <a:solidFill>
                  <a:schemeClr val="tx1"/>
                </a:solidFill>
              </a:rPr>
              <a:t>upto</a:t>
            </a:r>
            <a:r>
              <a:rPr lang="en-US" dirty="0" smtClean="0">
                <a:solidFill>
                  <a:schemeClr val="tx1"/>
                </a:solidFill>
              </a:rPr>
              <a:t> 9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day 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Embryo during 9day – 9week later </a:t>
            </a:r>
            <a:r>
              <a:rPr lang="en-US" dirty="0" err="1" smtClean="0">
                <a:solidFill>
                  <a:schemeClr val="tx1"/>
                </a:solidFill>
              </a:rPr>
              <a:t>later</a:t>
            </a:r>
            <a:r>
              <a:rPr lang="en-US" dirty="0" smtClean="0">
                <a:solidFill>
                  <a:schemeClr val="tx1"/>
                </a:solidFill>
              </a:rPr>
              <a:t> is known as </a:t>
            </a:r>
            <a:r>
              <a:rPr lang="en-US" dirty="0" err="1" smtClean="0">
                <a:solidFill>
                  <a:schemeClr val="tx1"/>
                </a:solidFill>
              </a:rPr>
              <a:t>foetus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accent2"/>
                </a:solidFill>
              </a:rPr>
              <a:t>Defination</a:t>
            </a:r>
            <a:r>
              <a:rPr lang="en-US" dirty="0" smtClean="0"/>
              <a:t>-it is define as condition of having a developing embryo or </a:t>
            </a:r>
            <a:r>
              <a:rPr lang="en-US" dirty="0" err="1" smtClean="0"/>
              <a:t>foetus</a:t>
            </a:r>
            <a:r>
              <a:rPr lang="en-US" dirty="0" smtClean="0"/>
              <a:t> in uterus .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92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Medicolegal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aspects 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Lady puts forth pregnancy as bar for capital punishment .</a:t>
            </a:r>
          </a:p>
          <a:p>
            <a:r>
              <a:rPr lang="en-US" dirty="0" smtClean="0"/>
              <a:t>Pregnancy at time of marriage is ground for nullity of marriage</a:t>
            </a:r>
          </a:p>
          <a:p>
            <a:r>
              <a:rPr lang="en-US" dirty="0" smtClean="0"/>
              <a:t>In case of </a:t>
            </a:r>
            <a:r>
              <a:rPr lang="en-US" dirty="0" err="1" smtClean="0"/>
              <a:t>devorce</a:t>
            </a:r>
            <a:r>
              <a:rPr lang="en-US" dirty="0" smtClean="0"/>
              <a:t> –holds herself liable to greater </a:t>
            </a:r>
            <a:r>
              <a:rPr lang="en-US" dirty="0" err="1" smtClean="0"/>
              <a:t>maintainance</a:t>
            </a:r>
            <a:r>
              <a:rPr lang="en-US" dirty="0" smtClean="0"/>
              <a:t> on ground of pregnancy </a:t>
            </a:r>
          </a:p>
          <a:p>
            <a:r>
              <a:rPr lang="en-US" dirty="0" smtClean="0"/>
              <a:t>On death of husband –holds herself liable for greater compensation</a:t>
            </a:r>
          </a:p>
          <a:p>
            <a:r>
              <a:rPr lang="en-US" dirty="0" smtClean="0"/>
              <a:t>When pregnant charge somebody with breach of promise of marriage</a:t>
            </a:r>
          </a:p>
          <a:p>
            <a:r>
              <a:rPr lang="en-US" dirty="0" smtClean="0"/>
              <a:t>When girls blackmail someone alleging that her pregnancy is through him</a:t>
            </a:r>
          </a:p>
          <a:p>
            <a:r>
              <a:rPr lang="en-US" dirty="0" smtClean="0"/>
              <a:t>When girl is being blackmailed for being pregnant.</a:t>
            </a:r>
          </a:p>
          <a:p>
            <a:r>
              <a:rPr lang="en-US" dirty="0" smtClean="0"/>
              <a:t>When girls is below 18 or married below 15 years become  pregnant.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29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362200"/>
            <a:ext cx="7010400" cy="4343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>
                <a:solidFill>
                  <a:schemeClr val="tx1"/>
                </a:solidFill>
              </a:rPr>
              <a:t>Signs of pregnancy in living female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Presumptive sings –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Suppretion</a:t>
            </a:r>
            <a:r>
              <a:rPr lang="en-US" dirty="0" smtClean="0">
                <a:solidFill>
                  <a:schemeClr val="tx1"/>
                </a:solidFill>
              </a:rPr>
              <a:t> of menstruation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Morning sickness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Changes in breasts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Pigmentation of skin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Changes in vagina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quickening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Urinary  </a:t>
            </a:r>
            <a:r>
              <a:rPr lang="en-US" dirty="0" err="1" smtClean="0">
                <a:solidFill>
                  <a:schemeClr val="tx1"/>
                </a:solidFill>
              </a:rPr>
              <a:t>disturbanes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Signs of pregnancy-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43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10200"/>
            <a:ext cx="7924800" cy="1143000"/>
          </a:xfrm>
        </p:spPr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685800"/>
            <a:ext cx="8229600" cy="57912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2.Probable signs –</a:t>
            </a:r>
          </a:p>
          <a:p>
            <a:r>
              <a:rPr lang="en-US" dirty="0" smtClean="0"/>
              <a:t>Changes in abdomen</a:t>
            </a:r>
          </a:p>
          <a:p>
            <a:r>
              <a:rPr lang="en-US" dirty="0" smtClean="0"/>
              <a:t>Softening of lower </a:t>
            </a:r>
            <a:r>
              <a:rPr lang="en-US" dirty="0" err="1" smtClean="0"/>
              <a:t>utrine</a:t>
            </a:r>
            <a:r>
              <a:rPr lang="en-US" dirty="0" smtClean="0"/>
              <a:t> segment</a:t>
            </a:r>
          </a:p>
          <a:p>
            <a:r>
              <a:rPr lang="en-US" dirty="0" smtClean="0"/>
              <a:t>Softening of </a:t>
            </a:r>
            <a:r>
              <a:rPr lang="en-US" dirty="0" err="1" smtClean="0"/>
              <a:t>os</a:t>
            </a:r>
            <a:endParaRPr lang="en-US" dirty="0" smtClean="0"/>
          </a:p>
          <a:p>
            <a:r>
              <a:rPr lang="en-US" dirty="0" smtClean="0"/>
              <a:t>Cervical mucous plug</a:t>
            </a:r>
          </a:p>
          <a:p>
            <a:r>
              <a:rPr lang="en-US" dirty="0" smtClean="0"/>
              <a:t>Intermittent contractions and relaxations</a:t>
            </a:r>
          </a:p>
          <a:p>
            <a:r>
              <a:rPr lang="en-US" dirty="0" err="1" smtClean="0"/>
              <a:t>Ballottment</a:t>
            </a:r>
            <a:endParaRPr lang="en-US" dirty="0" smtClean="0"/>
          </a:p>
          <a:p>
            <a:r>
              <a:rPr lang="en-US" dirty="0" smtClean="0"/>
              <a:t>Uterine </a:t>
            </a:r>
            <a:r>
              <a:rPr lang="en-US" dirty="0" err="1" smtClean="0"/>
              <a:t>souffle</a:t>
            </a:r>
            <a:endParaRPr lang="en-US" dirty="0" smtClean="0"/>
          </a:p>
          <a:p>
            <a:r>
              <a:rPr lang="en-US" dirty="0" smtClean="0"/>
              <a:t>Immunological tests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3.Positive/confirmatory signs –</a:t>
            </a:r>
          </a:p>
          <a:p>
            <a:r>
              <a:rPr lang="en-US" dirty="0" err="1" smtClean="0"/>
              <a:t>Foetal</a:t>
            </a:r>
            <a:r>
              <a:rPr lang="en-US" dirty="0" smtClean="0"/>
              <a:t> heart sounds</a:t>
            </a:r>
          </a:p>
          <a:p>
            <a:r>
              <a:rPr lang="en-US" dirty="0" smtClean="0"/>
              <a:t>Palpation of </a:t>
            </a:r>
            <a:r>
              <a:rPr lang="en-US" dirty="0" err="1" smtClean="0"/>
              <a:t>foetal</a:t>
            </a:r>
            <a:r>
              <a:rPr lang="en-US" dirty="0" smtClean="0"/>
              <a:t> parts </a:t>
            </a:r>
          </a:p>
          <a:p>
            <a:r>
              <a:rPr lang="en-US" dirty="0" smtClean="0"/>
              <a:t>Palpation of </a:t>
            </a:r>
            <a:r>
              <a:rPr lang="en-US" dirty="0" err="1" smtClean="0"/>
              <a:t>foetal</a:t>
            </a:r>
            <a:r>
              <a:rPr lang="en-US" dirty="0" smtClean="0"/>
              <a:t> movements</a:t>
            </a:r>
          </a:p>
          <a:p>
            <a:r>
              <a:rPr lang="en-US" dirty="0" err="1" smtClean="0"/>
              <a:t>Radiograpy</a:t>
            </a:r>
            <a:endParaRPr lang="en-US" dirty="0" smtClean="0"/>
          </a:p>
          <a:p>
            <a:r>
              <a:rPr lang="en-US" dirty="0" smtClean="0"/>
              <a:t>Ultrasonography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96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B- signs of pregnancy in dead female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 in living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Uterus </a:t>
            </a:r>
          </a:p>
          <a:p>
            <a:r>
              <a:rPr lang="en-US" dirty="0" smtClean="0"/>
              <a:t>Uterus enlarged , may be </a:t>
            </a:r>
            <a:r>
              <a:rPr lang="en-US" dirty="0" err="1" smtClean="0"/>
              <a:t>upto</a:t>
            </a:r>
            <a:r>
              <a:rPr lang="en-US" dirty="0" smtClean="0"/>
              <a:t> 25 x 30 cm</a:t>
            </a:r>
          </a:p>
          <a:p>
            <a:r>
              <a:rPr lang="en-US" dirty="0" smtClean="0"/>
              <a:t>Weight may be </a:t>
            </a:r>
            <a:r>
              <a:rPr lang="en-US" dirty="0" err="1" smtClean="0"/>
              <a:t>upto</a:t>
            </a:r>
            <a:r>
              <a:rPr lang="en-US" dirty="0" smtClean="0"/>
              <a:t> 1kg</a:t>
            </a:r>
          </a:p>
          <a:p>
            <a:r>
              <a:rPr lang="en-US" dirty="0" err="1" smtClean="0"/>
              <a:t>Foetus</a:t>
            </a:r>
            <a:r>
              <a:rPr lang="en-US" dirty="0" smtClean="0"/>
              <a:t> present </a:t>
            </a:r>
          </a:p>
          <a:p>
            <a:r>
              <a:rPr lang="en-US" dirty="0" smtClean="0"/>
              <a:t>Site of placental attachment seen</a:t>
            </a:r>
          </a:p>
          <a:p>
            <a:pPr marL="0" indent="0">
              <a:buNone/>
            </a:pPr>
            <a:r>
              <a:rPr lang="en-US" dirty="0" smtClean="0"/>
              <a:t>3.  Ovary – corpus </a:t>
            </a:r>
            <a:r>
              <a:rPr lang="en-US" dirty="0" err="1" smtClean="0"/>
              <a:t>leuteum</a:t>
            </a:r>
            <a:r>
              <a:rPr lang="en-US" dirty="0" smtClean="0"/>
              <a:t> seen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59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 diagnosis of </a:t>
            </a:r>
            <a:r>
              <a:rPr lang="en-US" dirty="0" err="1" smtClean="0"/>
              <a:t>foetal</a:t>
            </a:r>
            <a:r>
              <a:rPr lang="en-US" dirty="0" smtClean="0"/>
              <a:t> death in uterus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In early pregnancy – </a:t>
            </a:r>
            <a:r>
              <a:rPr lang="en-US" dirty="0" smtClean="0"/>
              <a:t>The uterus does not grow in size</a:t>
            </a:r>
            <a:endParaRPr lang="en-US" b="1" dirty="0"/>
          </a:p>
          <a:p>
            <a:pPr marL="514350" indent="-514350">
              <a:buAutoNum type="arabicPeriod"/>
            </a:pPr>
            <a:r>
              <a:rPr lang="en-US" b="1" dirty="0" smtClean="0"/>
              <a:t>In 2</a:t>
            </a:r>
            <a:r>
              <a:rPr lang="en-US" b="1" baseline="30000" dirty="0" smtClean="0"/>
              <a:t>nd</a:t>
            </a:r>
            <a:r>
              <a:rPr lang="en-US" b="1" dirty="0" smtClean="0"/>
              <a:t> half of pregnancy- </a:t>
            </a:r>
          </a:p>
          <a:p>
            <a:pPr marL="571500" indent="-571500">
              <a:buFont typeface="+mj-lt"/>
              <a:buAutoNum type="romanUcPeriod"/>
            </a:pPr>
            <a:r>
              <a:rPr lang="en-US" b="1" dirty="0" smtClean="0"/>
              <a:t>Clinical examination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FHS absent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Foetal</a:t>
            </a:r>
            <a:r>
              <a:rPr lang="en-US" dirty="0" smtClean="0"/>
              <a:t> movement absent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Uterus size does not correspond to duration of pregnancy</a:t>
            </a:r>
          </a:p>
          <a:p>
            <a:pPr marL="0" indent="0">
              <a:buNone/>
            </a:pPr>
            <a:r>
              <a:rPr lang="en-US" b="1" dirty="0" smtClean="0"/>
              <a:t>II.     Radiography</a:t>
            </a:r>
          </a:p>
          <a:p>
            <a:pPr marL="514350" indent="-514350">
              <a:buFont typeface="+mj-lt"/>
              <a:buAutoNum type="alphaLcParenR"/>
            </a:pPr>
            <a:r>
              <a:rPr lang="en-US" b="1" dirty="0"/>
              <a:t> </a:t>
            </a:r>
            <a:r>
              <a:rPr lang="en-US" dirty="0" smtClean="0"/>
              <a:t>There is over riding of skull bone i.e. </a:t>
            </a:r>
            <a:r>
              <a:rPr lang="en-US" dirty="0" err="1" smtClean="0"/>
              <a:t>spaulding</a:t>
            </a:r>
            <a:r>
              <a:rPr lang="en-US" dirty="0" smtClean="0"/>
              <a:t> sign is positive </a:t>
            </a:r>
          </a:p>
          <a:p>
            <a:pPr marL="571500" indent="-571500">
              <a:buAutoNum type="romanUcPeriod" startAt="3"/>
            </a:pPr>
            <a:r>
              <a:rPr lang="en-US" b="1" dirty="0" smtClean="0"/>
              <a:t>Ultrasonography</a:t>
            </a:r>
            <a:endParaRPr lang="en-US" b="1" dirty="0"/>
          </a:p>
          <a:p>
            <a:pPr marL="571500" indent="-571500">
              <a:buAutoNum type="romanUcPeriod" startAt="3"/>
            </a:pPr>
            <a:r>
              <a:rPr lang="en-US" b="1" dirty="0" smtClean="0"/>
              <a:t>Amniotic fluid </a:t>
            </a:r>
            <a:r>
              <a:rPr lang="en-US" dirty="0" smtClean="0"/>
              <a:t>is brown and turbid</a:t>
            </a:r>
            <a:endParaRPr lang="en-US" b="1" dirty="0" smtClean="0"/>
          </a:p>
          <a:p>
            <a:pPr marL="571500" indent="-571500">
              <a:buAutoNum type="romanUcPeriod" startAt="3"/>
            </a:pPr>
            <a:r>
              <a:rPr lang="en-US" b="1" dirty="0" smtClean="0"/>
              <a:t>Immunological tests </a:t>
            </a:r>
            <a:r>
              <a:rPr lang="en-US" dirty="0" smtClean="0"/>
              <a:t>are negative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08130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76400"/>
            <a:ext cx="7924800" cy="1676400"/>
          </a:xfrm>
        </p:spPr>
        <p:txBody>
          <a:bodyPr/>
          <a:lstStyle/>
          <a:p>
            <a:r>
              <a:rPr lang="en-US" dirty="0" smtClean="0"/>
              <a:t>By – GANDHALI GAJANAN DIGALWAR</a:t>
            </a:r>
            <a:br>
              <a:rPr lang="en-US" dirty="0" smtClean="0"/>
            </a:br>
            <a:r>
              <a:rPr lang="en-US" dirty="0" smtClean="0"/>
              <a:t>ROLL NO- 18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12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78</TotalTime>
  <Words>326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Horizon</vt:lpstr>
      <vt:lpstr>Smt. Vimladevi ayurvedic college and hospital ,wandhari. department of agadtantra subject -pregnancy</vt:lpstr>
      <vt:lpstr>Defination-it is define as condition of having a developing embryo or foetus in uterus . </vt:lpstr>
      <vt:lpstr>Medicolegal aspects -</vt:lpstr>
      <vt:lpstr>Signs of pregnancy-</vt:lpstr>
      <vt:lpstr>.</vt:lpstr>
      <vt:lpstr>B- signs of pregnancy in dead female  </vt:lpstr>
      <vt:lpstr>C. diagnosis of foetal death in uterus</vt:lpstr>
      <vt:lpstr>By – GANDHALI GAJANAN DIGALWAR ROLL NO- 18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Smt. Vimladevi ayurvedic college and hospital ,wandhari. department of agadtantra subject -pregnancy</dc:title>
  <dc:creator>Computers</dc:creator>
  <cp:lastModifiedBy>Computers</cp:lastModifiedBy>
  <cp:revision>8</cp:revision>
  <dcterms:created xsi:type="dcterms:W3CDTF">2021-05-29T09:11:39Z</dcterms:created>
  <dcterms:modified xsi:type="dcterms:W3CDTF">2021-05-29T10:30:09Z</dcterms:modified>
</cp:coreProperties>
</file>