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0C38F-AFDB-44DA-9E28-C0B85277E6F9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2787D-7B16-4F5C-8738-6E360EBF271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2787D-7B16-4F5C-8738-6E360EBF2714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04F20B-4481-41BC-999B-BF0FC929E5A4}" type="datetimeFigureOut">
              <a:rPr lang="en-US" smtClean="0"/>
              <a:t>11/26/2015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D4A963-CDF5-424A-B2F3-6427ECB7855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Birth injuries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komal</a:t>
            </a:r>
            <a:r>
              <a:rPr lang="en-US" dirty="0" smtClean="0"/>
              <a:t> </a:t>
            </a:r>
            <a:r>
              <a:rPr lang="en-US" dirty="0" err="1" smtClean="0"/>
              <a:t>sinha</a:t>
            </a:r>
            <a:endParaRPr lang="en-US" dirty="0" smtClean="0"/>
          </a:p>
          <a:p>
            <a:r>
              <a:rPr lang="en-US" dirty="0" smtClean="0"/>
              <a:t>Dept of </a:t>
            </a:r>
            <a:r>
              <a:rPr lang="en-US" dirty="0" err="1" smtClean="0"/>
              <a:t>kaumarbhritya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Defination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142984"/>
            <a:ext cx="6981852" cy="1857388"/>
          </a:xfrm>
        </p:spPr>
        <p:txBody>
          <a:bodyPr/>
          <a:lstStyle/>
          <a:p>
            <a:r>
              <a:rPr lang="en-US" dirty="0" smtClean="0"/>
              <a:t>An impairment of the infants body function or structure due to adverse influence that occurred at birth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Antenatally</a:t>
            </a:r>
            <a:endParaRPr lang="en-US" dirty="0" smtClean="0"/>
          </a:p>
          <a:p>
            <a:r>
              <a:rPr lang="en-US" dirty="0" err="1" smtClean="0"/>
              <a:t>Intrapartum</a:t>
            </a:r>
            <a:endParaRPr lang="en-US" dirty="0" smtClean="0"/>
          </a:p>
          <a:p>
            <a:r>
              <a:rPr lang="en-US" dirty="0" smtClean="0"/>
              <a:t>During resuscitation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May be avoidable or unavoidable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Primiparity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maternal stature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Maternal pelvic anomalies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Prolonged or unusually rapid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Oligohydromnias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Malpresentation</a:t>
            </a:r>
            <a:r>
              <a:rPr lang="en-US" dirty="0" smtClean="0"/>
              <a:t> of the fetus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Instrumental deliveries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VLBW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Fetal </a:t>
            </a:r>
            <a:r>
              <a:rPr lang="en-US" dirty="0" err="1" smtClean="0"/>
              <a:t>macrosomia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birth trauma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HEAD AND NECK INJURIES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CRANIAL NERVE, SPINAL CORD AND PERIPHERAL NERVE INJURIES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BONE INJURIES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INTRA-ABDOMINAL INJURIES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SOFT TISSUE INJURIES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HEAD AND NECK INJURIES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Injuries associated with </a:t>
            </a:r>
            <a:r>
              <a:rPr lang="en-US" dirty="0" err="1" smtClean="0"/>
              <a:t>intrapartum</a:t>
            </a:r>
            <a:r>
              <a:rPr lang="en-US" dirty="0" smtClean="0"/>
              <a:t> fetal monitoring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Electrode placement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Superficial abrasion or laceration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Treatment: local</a:t>
            </a:r>
          </a:p>
          <a:p>
            <a:pPr marL="514350" indent="-514350"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10001288" y="3071810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Extracranial</a:t>
            </a:r>
            <a:r>
              <a:rPr lang="en-US" dirty="0" smtClean="0"/>
              <a:t> hemorrhage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Caput </a:t>
            </a:r>
            <a:r>
              <a:rPr lang="en-US" dirty="0" err="1" smtClean="0"/>
              <a:t>succedeneum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Cephalhematoma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Subgaleal</a:t>
            </a:r>
            <a:r>
              <a:rPr lang="en-US" dirty="0" smtClean="0"/>
              <a:t> hematoma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892971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559"/>
                <a:gridCol w="2371956"/>
                <a:gridCol w="2441720"/>
                <a:gridCol w="2511483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Caput </a:t>
                      </a:r>
                      <a:r>
                        <a:rPr lang="en-US" dirty="0" err="1" smtClean="0"/>
                        <a:t>succedeneum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cephalhematoma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Subgaleal</a:t>
                      </a:r>
                      <a:r>
                        <a:rPr lang="en-US" dirty="0" smtClean="0"/>
                        <a:t> hemorrhage</a:t>
                      </a:r>
                      <a:endParaRPr lang="en-IN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Presenting part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 over parietal bone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 </a:t>
                      </a:r>
                      <a:r>
                        <a:rPr lang="en-US" dirty="0" err="1" smtClean="0"/>
                        <a:t>epicranial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aponeurosis</a:t>
                      </a:r>
                      <a:endParaRPr lang="en-IN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extention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Extends across sutures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cross sutures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extend to orbit and nape of neck</a:t>
                      </a:r>
                      <a:endParaRPr lang="en-IN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r>
                        <a:rPr lang="en-US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Vaguely demarcated, pitting </a:t>
                      </a:r>
                      <a:r>
                        <a:rPr lang="en-US" dirty="0" err="1" smtClean="0"/>
                        <a:t>oedema</a:t>
                      </a:r>
                      <a:r>
                        <a:rPr lang="en-US" dirty="0" smtClean="0"/>
                        <a:t> that shifts with gravity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Distinct margins, initially firm more fluctuant after 24 hrs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Firm to fluctuant</a:t>
                      </a:r>
                    </a:p>
                    <a:p>
                      <a:r>
                        <a:rPr lang="en-US" dirty="0" smtClean="0"/>
                        <a:t>Ill</a:t>
                      </a:r>
                      <a:r>
                        <a:rPr lang="en-US" baseline="0" dirty="0" smtClean="0"/>
                        <a:t> defined margins</a:t>
                      </a:r>
                    </a:p>
                    <a:p>
                      <a:r>
                        <a:rPr lang="en-US" baseline="0" dirty="0" smtClean="0"/>
                        <a:t>May have </a:t>
                      </a:r>
                      <a:r>
                        <a:rPr lang="en-US" baseline="0" dirty="0" err="1" smtClean="0"/>
                        <a:t>crepitus</a:t>
                      </a:r>
                      <a:r>
                        <a:rPr lang="en-US" baseline="0" dirty="0" smtClean="0"/>
                        <a:t> or fluid waves</a:t>
                      </a:r>
                      <a:endParaRPr lang="en-IN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size and firmness at birth, resolves at 48-72 hrs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Increases after birth 12-24 hr, resolves</a:t>
                      </a:r>
                      <a:r>
                        <a:rPr lang="en-US" baseline="0" dirty="0" smtClean="0"/>
                        <a:t> after 2-3 wks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Progressive after birth, </a:t>
                      </a:r>
                      <a:r>
                        <a:rPr lang="en-US" dirty="0" err="1" smtClean="0"/>
                        <a:t>resoluton</a:t>
                      </a:r>
                      <a:r>
                        <a:rPr lang="en-US" dirty="0" smtClean="0"/>
                        <a:t> after 2-3 wks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Intracranial </a:t>
            </a:r>
            <a:r>
              <a:rPr lang="en-US" dirty="0" err="1" smtClean="0"/>
              <a:t>hemorhhage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types</a:t>
            </a:r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210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Birth injuries</vt:lpstr>
      <vt:lpstr>Defination </vt:lpstr>
      <vt:lpstr>types</vt:lpstr>
      <vt:lpstr>Risk factor</vt:lpstr>
      <vt:lpstr>Types of birth trauma</vt:lpstr>
      <vt:lpstr>HEAD AND NECK INJURIES</vt:lpstr>
      <vt:lpstr>Extracranial hemorrhage</vt:lpstr>
      <vt:lpstr>Slide 8</vt:lpstr>
      <vt:lpstr>Intracranial hemorhhage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injuries</dc:title>
  <dc:creator>admin1</dc:creator>
  <cp:lastModifiedBy>admin1</cp:lastModifiedBy>
  <cp:revision>7</cp:revision>
  <dcterms:created xsi:type="dcterms:W3CDTF">2015-11-26T09:45:48Z</dcterms:created>
  <dcterms:modified xsi:type="dcterms:W3CDTF">2015-11-26T11:05:31Z</dcterms:modified>
</cp:coreProperties>
</file>