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7" r:id="rId2"/>
    <p:sldId id="301" r:id="rId3"/>
    <p:sldId id="290" r:id="rId4"/>
    <p:sldId id="261" r:id="rId5"/>
    <p:sldId id="263" r:id="rId6"/>
    <p:sldId id="302" r:id="rId7"/>
    <p:sldId id="303" r:id="rId8"/>
    <p:sldId id="265" r:id="rId9"/>
    <p:sldId id="266" r:id="rId10"/>
    <p:sldId id="272" r:id="rId11"/>
    <p:sldId id="267" r:id="rId12"/>
    <p:sldId id="269" r:id="rId13"/>
    <p:sldId id="304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2" r:id="rId22"/>
    <p:sldId id="295" r:id="rId23"/>
    <p:sldId id="283" r:id="rId24"/>
    <p:sldId id="284" r:id="rId25"/>
    <p:sldId id="285" r:id="rId26"/>
    <p:sldId id="286" r:id="rId27"/>
    <p:sldId id="305" r:id="rId28"/>
    <p:sldId id="306" r:id="rId29"/>
    <p:sldId id="307" r:id="rId30"/>
    <p:sldId id="298" r:id="rId31"/>
    <p:sldId id="299" r:id="rId32"/>
    <p:sldId id="300" r:id="rId33"/>
    <p:sldId id="27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11908-02A9-459B-AD82-FE057270732D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61C71-1C6C-4035-8776-E3D87844E5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6023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2DB2-409A-4F30-8E5C-7F50AAFD23D8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E05A6-AF48-4CAC-987D-E334C100B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2DB2-409A-4F30-8E5C-7F50AAFD23D8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E05A6-AF48-4CAC-987D-E334C100B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2DB2-409A-4F30-8E5C-7F50AAFD23D8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E05A6-AF48-4CAC-987D-E334C100B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2DB2-409A-4F30-8E5C-7F50AAFD23D8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E05A6-AF48-4CAC-987D-E334C100B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2DB2-409A-4F30-8E5C-7F50AAFD23D8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E05A6-AF48-4CAC-987D-E334C100B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2DB2-409A-4F30-8E5C-7F50AAFD23D8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E05A6-AF48-4CAC-987D-E334C100B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2DB2-409A-4F30-8E5C-7F50AAFD23D8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E05A6-AF48-4CAC-987D-E334C100B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2DB2-409A-4F30-8E5C-7F50AAFD23D8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E05A6-AF48-4CAC-987D-E334C100B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2DB2-409A-4F30-8E5C-7F50AAFD23D8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E05A6-AF48-4CAC-987D-E334C100B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2DB2-409A-4F30-8E5C-7F50AAFD23D8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E05A6-AF48-4CAC-987D-E334C100B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2DB2-409A-4F30-8E5C-7F50AAFD23D8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1E05A6-AF48-4CAC-987D-E334C100B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1C2DB2-409A-4F30-8E5C-7F50AAFD23D8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1E05A6-AF48-4CAC-987D-E334C100BAC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1305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smtClean="0">
                <a:solidFill>
                  <a:srgbClr val="C00000"/>
                </a:solidFill>
              </a:rPr>
              <a:t>NATIONAL LEPROSY ERADICATION 	PROGRAMME(NLEP)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000636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By </a:t>
            </a:r>
          </a:p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Drjyoti</a:t>
            </a:r>
            <a:r>
              <a:rPr lang="en-US" dirty="0" smtClean="0">
                <a:solidFill>
                  <a:srgbClr val="002060"/>
                </a:solidFill>
              </a:rPr>
              <a:t> k. </a:t>
            </a:r>
            <a:r>
              <a:rPr lang="en-US" dirty="0" err="1" smtClean="0">
                <a:solidFill>
                  <a:srgbClr val="002060"/>
                </a:solidFill>
              </a:rPr>
              <a:t>varthi</a:t>
            </a:r>
            <a:endParaRPr lang="en-US" dirty="0" smtClean="0">
              <a:solidFill>
                <a:srgbClr val="002060"/>
              </a:solidFill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Dept</a:t>
            </a:r>
            <a:r>
              <a:rPr lang="en-US" dirty="0" smtClean="0">
                <a:solidFill>
                  <a:srgbClr val="002060"/>
                </a:solidFill>
              </a:rPr>
              <a:t>. of Swasthavritta</a:t>
            </a:r>
          </a:p>
          <a:p>
            <a:pPr algn="ctr"/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aa\Pictures\New folder\leprosy control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285992"/>
            <a:ext cx="4429156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3499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This service are planned to carried out in three tier system-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romanLcPeriod"/>
            </a:pP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Primary Level Care (First level )-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PHC, CHC, Sub-divisional hospital, Urban Leprosy Center.</a:t>
            </a:r>
          </a:p>
          <a:p>
            <a:pPr marL="514350" indent="-514350">
              <a:buFont typeface="+mj-lt"/>
              <a:buAutoNum type="romanLcPeriod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romanLcPeriod"/>
            </a:pP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Secondary Level Care (Second level)-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District Head Quarter, hospital and District Nucleus Unit.</a:t>
            </a:r>
          </a:p>
          <a:p>
            <a:pPr marL="514350" indent="-514350">
              <a:buFont typeface="+mj-lt"/>
              <a:buAutoNum type="romanLcPeriod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romanLcPeriod"/>
            </a:pP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Tertiary Level Care (Third level) -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Institutes are-</a:t>
            </a: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Agra, Chennai,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Aska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Raipur,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Gouripur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435280" cy="635798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endParaRPr lang="en-US" sz="3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600" dirty="0" err="1" smtClean="0">
                <a:solidFill>
                  <a:srgbClr val="C00000"/>
                </a:solidFill>
              </a:rPr>
              <a:t>Programme</a:t>
            </a:r>
            <a:r>
              <a:rPr lang="en-US" sz="3600" dirty="0" smtClean="0">
                <a:solidFill>
                  <a:srgbClr val="C00000"/>
                </a:solidFill>
              </a:rPr>
              <a:t> Implementation Plan for 12</a:t>
            </a:r>
            <a:r>
              <a:rPr lang="en-US" sz="3600" baseline="30000" dirty="0" smtClean="0">
                <a:solidFill>
                  <a:srgbClr val="C00000"/>
                </a:solidFill>
              </a:rPr>
              <a:t>th</a:t>
            </a:r>
            <a:r>
              <a:rPr lang="en-US" sz="3600" dirty="0" smtClean="0">
                <a:solidFill>
                  <a:srgbClr val="C00000"/>
                </a:solidFill>
              </a:rPr>
              <a:t> Plan Period (</a:t>
            </a:r>
            <a:r>
              <a:rPr lang="en-US" sz="3600" dirty="0" smtClean="0">
                <a:solidFill>
                  <a:srgbClr val="00B050"/>
                </a:solidFill>
              </a:rPr>
              <a:t>2012-13 to 2016-17</a:t>
            </a:r>
            <a:r>
              <a:rPr lang="en-US" sz="3600" dirty="0" smtClean="0">
                <a:solidFill>
                  <a:srgbClr val="C00000"/>
                </a:solidFill>
              </a:rPr>
              <a:t>)</a:t>
            </a:r>
          </a:p>
          <a:p>
            <a:pPr marL="0" indent="0">
              <a:buNone/>
            </a:pPr>
            <a:endParaRPr lang="en-US" sz="36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3000" dirty="0" smtClean="0">
                <a:solidFill>
                  <a:schemeClr val="accent4">
                    <a:lumMod val="75000"/>
                  </a:schemeClr>
                </a:solidFill>
              </a:rPr>
              <a:t>Objectives-</a:t>
            </a:r>
          </a:p>
          <a:p>
            <a:pPr>
              <a:buNone/>
            </a:pPr>
            <a:endParaRPr lang="en-US" sz="2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Elimination of leprosy i.e. Prevalence of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&lt;1 case/10,000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population in all district of the 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country.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Strengthen disability prevention and medical rehabilitation of persons affected by leprosy.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Reduction in the level of stigma associated with leprosy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363272" cy="62865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</a:rPr>
              <a:t>Programme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 strategy</a:t>
            </a:r>
          </a:p>
          <a:p>
            <a:pPr>
              <a:buNone/>
            </a:pPr>
            <a:endParaRPr lang="en-US" sz="25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Integrated leprosy services through general health care system.</a:t>
            </a:r>
          </a:p>
          <a:p>
            <a:pPr marL="457200" indent="-457200">
              <a:buFont typeface="+mj-lt"/>
              <a:buAutoNum type="arabicPeriod"/>
            </a:pPr>
            <a:endParaRPr lang="en-US" sz="25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Early detection and complete treatment of new leprosy cases.</a:t>
            </a:r>
          </a:p>
          <a:p>
            <a:pPr marL="457200" indent="-457200">
              <a:buFont typeface="+mj-lt"/>
              <a:buAutoNum type="arabicPeriod"/>
            </a:pPr>
            <a:endParaRPr lang="en-US" sz="25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Carrying out house-hold contact survey for early detection of cases.</a:t>
            </a:r>
          </a:p>
          <a:p>
            <a:pPr marL="457200" indent="-457200">
              <a:buFont typeface="+mj-lt"/>
              <a:buAutoNum type="arabicPeriod"/>
            </a:pPr>
            <a:endParaRPr lang="en-US" sz="25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Involvement of ASHA worker in detection and completion  of treatment of leprosy cases on time.</a:t>
            </a:r>
          </a:p>
          <a:p>
            <a:pPr marL="457200" indent="-457200">
              <a:buFont typeface="+mj-lt"/>
              <a:buAutoNum type="arabicPeriod"/>
            </a:pPr>
            <a:endParaRPr lang="en-US" sz="25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5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5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Cont.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507288" cy="48965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5. Strengthening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of disability prevention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and</a:t>
            </a:r>
          </a:p>
          <a:p>
            <a:pPr marL="0" indent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 medical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rehabilitation(DPMR) services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6. Information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Education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Communication(IEC)</a:t>
            </a:r>
          </a:p>
          <a:p>
            <a:pPr marL="0" indent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activities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in the community to improve self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reporting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to PHC and reduction of stigma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7. Intensive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monitoring and suppression at block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primary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health care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center/community health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center.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05774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Multi bacillary Leprosy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4" descr="ScannedImag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3316" r="14817" b="11582"/>
          <a:stretch/>
        </p:blipFill>
        <p:spPr bwMode="auto">
          <a:xfrm>
            <a:off x="899592" y="1916832"/>
            <a:ext cx="7009130" cy="4835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ScannedImage"/>
          <p:cNvPicPr>
            <a:picLocks noChangeAspect="1" noChangeArrowheads="1"/>
          </p:cNvPicPr>
          <p:nvPr/>
        </p:nvPicPr>
        <p:blipFill rotWithShape="1">
          <a:blip r:embed="rId2"/>
          <a:srcRect l="4795" t="10475" r="7498" b="22543"/>
          <a:stretch/>
        </p:blipFill>
        <p:spPr bwMode="auto">
          <a:xfrm>
            <a:off x="1066800" y="1844824"/>
            <a:ext cx="7010400" cy="432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99592" y="692696"/>
            <a:ext cx="7177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 err="1" smtClean="0">
                <a:solidFill>
                  <a:srgbClr val="C00000"/>
                </a:solidFill>
              </a:rPr>
              <a:t>Pauci</a:t>
            </a:r>
            <a:r>
              <a:rPr lang="en-IN" sz="3600" dirty="0" smtClean="0">
                <a:solidFill>
                  <a:srgbClr val="C00000"/>
                </a:solidFill>
              </a:rPr>
              <a:t> bacillary Leprosy</a:t>
            </a:r>
            <a:endParaRPr lang="en-IN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b="1" dirty="0" smtClean="0"/>
              <a:t>CONTROL OF LEPROSY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924400"/>
          </a:xfrm>
        </p:spPr>
        <p:txBody>
          <a:bodyPr>
            <a:normAutofit fontScale="92500" lnSpcReduction="10000"/>
          </a:bodyPr>
          <a:lstStyle/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</a:t>
            </a:r>
            <a:r>
              <a:rPr lang="en-US" sz="2800" dirty="0" smtClean="0">
                <a:latin typeface="Times New Roman" pitchFamily="18" charset="0"/>
              </a:rPr>
              <a:t>The Minimum requirement for all leprosy control </a:t>
            </a:r>
            <a:r>
              <a:rPr lang="en-US" sz="2800" dirty="0" err="1" smtClean="0">
                <a:latin typeface="Times New Roman" pitchFamily="18" charset="0"/>
              </a:rPr>
              <a:t>programme</a:t>
            </a:r>
            <a:r>
              <a:rPr lang="en-US" sz="2800" dirty="0" smtClean="0">
                <a:latin typeface="Times New Roman" pitchFamily="18" charset="0"/>
              </a:rPr>
              <a:t> are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 smtClean="0">
              <a:latin typeface="Times New Roman" pitchFamily="18" charset="0"/>
            </a:endParaRPr>
          </a:p>
          <a:p>
            <a:pPr marL="381000" indent="-381000" eaLnBrk="1" hangingPunct="1">
              <a:lnSpc>
                <a:spcPct val="80000"/>
              </a:lnSpc>
              <a:defRPr/>
            </a:pP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</a:rPr>
              <a:t>Medical Measures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3600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800" dirty="0" smtClean="0">
                <a:latin typeface="Times New Roman" pitchFamily="18" charset="0"/>
              </a:rPr>
              <a:t>Estimation of the problem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800" dirty="0" smtClean="0">
                <a:latin typeface="Times New Roman" pitchFamily="18" charset="0"/>
              </a:rPr>
              <a:t>Early case detection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800" dirty="0" smtClean="0">
                <a:latin typeface="Times New Roman" pitchFamily="18" charset="0"/>
              </a:rPr>
              <a:t>Multidrug therapy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800" dirty="0" smtClean="0">
                <a:latin typeface="Times New Roman" pitchFamily="18" charset="0"/>
              </a:rPr>
              <a:t>Surveillance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800" dirty="0" smtClean="0">
                <a:latin typeface="Times New Roman" pitchFamily="18" charset="0"/>
              </a:rPr>
              <a:t>Immunoprophylaxis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800" dirty="0" smtClean="0">
                <a:latin typeface="Times New Roman" pitchFamily="18" charset="0"/>
              </a:rPr>
              <a:t>Chemoprophylaxis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800" dirty="0" smtClean="0">
                <a:latin typeface="Times New Roman" pitchFamily="18" charset="0"/>
              </a:rPr>
              <a:t>Deformities rehabilitation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800" dirty="0" smtClean="0">
                <a:latin typeface="Times New Roman" pitchFamily="18" charset="0"/>
              </a:rPr>
              <a:t>Health education</a:t>
            </a:r>
          </a:p>
          <a:p>
            <a:pPr marL="381000" indent="-381000" eaLnBrk="1" hangingPunct="1">
              <a:lnSpc>
                <a:spcPct val="80000"/>
              </a:lnSpc>
              <a:defRPr/>
            </a:pPr>
            <a:endParaRPr lang="en-US" sz="28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CONTROL OF LEPROSY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2013"/>
            <a:ext cx="8229600" cy="399891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Times New Roman" pitchFamily="18" charset="0"/>
              </a:rPr>
              <a:t>Social Support</a:t>
            </a:r>
          </a:p>
          <a:p>
            <a:pPr eaLnBrk="1" hangingPunct="1">
              <a:defRPr/>
            </a:pPr>
            <a:r>
              <a:rPr lang="en-US" sz="3600" dirty="0" err="1" smtClean="0">
                <a:latin typeface="Times New Roman" pitchFamily="18" charset="0"/>
              </a:rPr>
              <a:t>Programme</a:t>
            </a:r>
            <a:r>
              <a:rPr lang="en-US" sz="3600" dirty="0" smtClean="0">
                <a:latin typeface="Times New Roman" pitchFamily="18" charset="0"/>
              </a:rPr>
              <a:t> Management</a:t>
            </a:r>
          </a:p>
          <a:p>
            <a:pPr eaLnBrk="1" hangingPunct="1">
              <a:defRPr/>
            </a:pPr>
            <a:r>
              <a:rPr lang="en-US" sz="3600" dirty="0" smtClean="0">
                <a:latin typeface="Times New Roman" pitchFamily="18" charset="0"/>
              </a:rPr>
              <a:t>Evaluation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C00000"/>
                </a:solidFill>
              </a:rPr>
              <a:t>Medical Measures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</a:rPr>
              <a:t>Estimation of the problem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>
                <a:latin typeface="Times New Roman" pitchFamily="18" charset="0"/>
              </a:rPr>
              <a:t>  The first step in leprosy control is to find out the size of the problem or disease load in the community by means of epidemiological surveys.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</a:rPr>
              <a:t> e.g. 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Random survey </a:t>
            </a:r>
            <a:r>
              <a:rPr lang="en-US" sz="3600" dirty="0" smtClean="0">
                <a:latin typeface="Times New Roman" pitchFamily="18" charset="0"/>
              </a:rPr>
              <a:t>like examination of all school age children etc.</a:t>
            </a:r>
          </a:p>
          <a:p>
            <a:pPr eaLnBrk="1" hangingPunct="1">
              <a:defRPr/>
            </a:pPr>
            <a:endParaRPr lang="en-US" sz="36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Early case detection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4972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</a:t>
            </a:r>
            <a:r>
              <a:rPr lang="en-US" sz="3600" dirty="0" smtClean="0">
                <a:latin typeface="Times New Roman" pitchFamily="18" charset="0"/>
              </a:rPr>
              <a:t>Case finding by</a:t>
            </a:r>
          </a:p>
          <a:p>
            <a:pPr eaLnBrk="1" hangingPunct="1">
              <a:defRPr/>
            </a:pP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Contact survey-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>
                <a:latin typeface="Times New Roman" pitchFamily="18" charset="0"/>
              </a:rPr>
              <a:t>   In areas where prevalence rate is less than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1 case/1000 </a:t>
            </a:r>
            <a:r>
              <a:rPr lang="en-US" sz="3600" dirty="0" smtClean="0">
                <a:latin typeface="Times New Roman" pitchFamily="18" charset="0"/>
              </a:rPr>
              <a:t>population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</a:rPr>
              <a:t>  e.g. Household contacts, especially children &amp; person reported to be suspected cases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en-IN" sz="4800" dirty="0" smtClean="0">
                <a:solidFill>
                  <a:srgbClr val="C00000"/>
                </a:solidFill>
              </a:rPr>
              <a:t>Leprosy (Hansen's Disease)</a:t>
            </a:r>
            <a:endParaRPr lang="en-IN" sz="4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It is a chronic infectious disease caused by </a:t>
            </a:r>
            <a:r>
              <a:rPr lang="en-IN" dirty="0" smtClean="0">
                <a:solidFill>
                  <a:srgbClr val="0070C0"/>
                </a:solidFill>
              </a:rPr>
              <a:t>M. </a:t>
            </a:r>
            <a:r>
              <a:rPr lang="en-IN" dirty="0" err="1" smtClean="0">
                <a:solidFill>
                  <a:srgbClr val="0070C0"/>
                </a:solidFill>
              </a:rPr>
              <a:t>leprae</a:t>
            </a:r>
            <a:r>
              <a:rPr lang="en-IN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IN" dirty="0" smtClean="0"/>
              <a:t>It affects mainly the peripheral nerves and skin, muscles, eyes, bones, testes and internal organs.</a:t>
            </a:r>
          </a:p>
          <a:p>
            <a:r>
              <a:rPr lang="en-IN" dirty="0" smtClean="0">
                <a:solidFill>
                  <a:srgbClr val="C00000"/>
                </a:solidFill>
              </a:rPr>
              <a:t>Cardinal features :-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Hypo pigmented patches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Partial or total loss of cutaneous sensation in the affected area.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Presence of thickened nerves.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Presence of Acid fast bacilli in the skin or nasal smear. 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3384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696"/>
            <a:ext cx="8507288" cy="5832648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Group Survey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:-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>
                <a:latin typeface="Times New Roman" pitchFamily="18" charset="0"/>
              </a:rPr>
              <a:t>  Where prevalence rate is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1/1000  </a:t>
            </a:r>
            <a:r>
              <a:rPr lang="en-US" sz="3600" dirty="0" smtClean="0">
                <a:latin typeface="Times New Roman" pitchFamily="18" charset="0"/>
              </a:rPr>
              <a:t>population e.g. Screening of preschool &amp; school children, people living in slums, military recruits, industrial labour &amp; other selected group for all types of skin diseases.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600" dirty="0" smtClean="0">
              <a:latin typeface="Times New Roman" pitchFamily="18" charset="0"/>
            </a:endParaRPr>
          </a:p>
          <a:p>
            <a:pPr>
              <a:defRPr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Mass 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Survey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:- </a:t>
            </a:r>
            <a:r>
              <a:rPr lang="en-US" sz="3600" dirty="0" smtClean="0">
                <a:latin typeface="Times New Roman" pitchFamily="18" charset="0"/>
              </a:rPr>
              <a:t>Prevalence </a:t>
            </a:r>
            <a:r>
              <a:rPr lang="en-US" sz="3600" dirty="0">
                <a:latin typeface="Times New Roman" pitchFamily="18" charset="0"/>
              </a:rPr>
              <a:t>rate is about 10 or more than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10/1000</a:t>
            </a:r>
            <a:r>
              <a:rPr lang="en-US" sz="3600" dirty="0">
                <a:latin typeface="Times New Roman" pitchFamily="18" charset="0"/>
              </a:rPr>
              <a:t> population e.g. total population survey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6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75526"/>
            <a:ext cx="8229600" cy="7960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/>
              <a:t>MULTIDRUG THEROPY</a:t>
            </a:r>
            <a:r>
              <a:rPr lang="en-US" dirty="0" smtClean="0"/>
              <a:t> 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7364"/>
            <a:ext cx="8229600" cy="4543436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</a:t>
            </a:r>
            <a:r>
              <a:rPr lang="en-US" dirty="0" smtClean="0">
                <a:latin typeface="Times New Roman" pitchFamily="18" charset="0"/>
              </a:rPr>
              <a:t>In MDT only bactericidal drug are used e.g.</a:t>
            </a:r>
          </a:p>
          <a:p>
            <a:pPr eaLnBrk="1" hangingPunct="1">
              <a:defRPr/>
            </a:pPr>
            <a:r>
              <a:rPr lang="en-US" dirty="0" err="1" smtClean="0">
                <a:latin typeface="Times New Roman" pitchFamily="18" charset="0"/>
              </a:rPr>
              <a:t>Rifampicin</a:t>
            </a:r>
            <a:r>
              <a:rPr lang="en-US" dirty="0" smtClean="0">
                <a:latin typeface="Times New Roman" pitchFamily="18" charset="0"/>
              </a:rPr>
              <a:t> single dose of 150 mg or 600 mg TDS</a:t>
            </a:r>
          </a:p>
          <a:p>
            <a:pPr eaLnBrk="1" hangingPunct="1">
              <a:defRPr/>
            </a:pPr>
            <a:r>
              <a:rPr lang="en-US" dirty="0" err="1" smtClean="0">
                <a:latin typeface="Times New Roman" pitchFamily="18" charset="0"/>
              </a:rPr>
              <a:t>Dapsone</a:t>
            </a:r>
            <a:r>
              <a:rPr lang="en-US" dirty="0" smtClean="0">
                <a:latin typeface="Times New Roman" pitchFamily="18" charset="0"/>
              </a:rPr>
              <a:t> (DDS) 1-2 mg/kg body wt. or 50mg daily</a:t>
            </a:r>
          </a:p>
          <a:p>
            <a:pPr eaLnBrk="1" hangingPunct="1">
              <a:defRPr/>
            </a:pPr>
            <a:r>
              <a:rPr lang="en-US" dirty="0" err="1" smtClean="0">
                <a:latin typeface="Times New Roman" pitchFamily="18" charset="0"/>
              </a:rPr>
              <a:t>Clofazimine</a:t>
            </a:r>
            <a:r>
              <a:rPr lang="en-US" dirty="0" smtClean="0">
                <a:latin typeface="Times New Roman" pitchFamily="18" charset="0"/>
              </a:rPr>
              <a:t> (CLF) </a:t>
            </a:r>
          </a:p>
          <a:p>
            <a:pPr eaLnBrk="1" hangingPunct="1">
              <a:defRPr/>
            </a:pPr>
            <a:r>
              <a:rPr lang="en-US" dirty="0" err="1" smtClean="0">
                <a:latin typeface="Times New Roman" pitchFamily="18" charset="0"/>
              </a:rPr>
              <a:t>Ethionamide</a:t>
            </a:r>
            <a:r>
              <a:rPr lang="en-US" dirty="0" smtClean="0">
                <a:latin typeface="Times New Roman" pitchFamily="18" charset="0"/>
              </a:rPr>
              <a:t> } kills 98% bacilli in 4-5 days</a:t>
            </a:r>
          </a:p>
          <a:p>
            <a:pPr eaLnBrk="1" hangingPunct="1">
              <a:defRPr/>
            </a:pPr>
            <a:r>
              <a:rPr lang="en-US" dirty="0" err="1" smtClean="0">
                <a:latin typeface="Times New Roman" pitchFamily="18" charset="0"/>
              </a:rPr>
              <a:t>Protionamide</a:t>
            </a:r>
            <a:r>
              <a:rPr lang="en-US" dirty="0" smtClean="0">
                <a:latin typeface="Times New Roman" pitchFamily="18" charset="0"/>
              </a:rPr>
              <a:t> }  </a:t>
            </a:r>
          </a:p>
        </p:txBody>
      </p:sp>
      <p:pic>
        <p:nvPicPr>
          <p:cNvPr id="8194" name="Picture 2" descr="C:\Users\aa\Pictures\yog. images\mdt k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357694"/>
            <a:ext cx="4500594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E:\yog. images\mdt kit full detai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FOR MULTIBACILLARY CASES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5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latin typeface="Times New Roman" pitchFamily="18" charset="0"/>
              </a:rPr>
              <a:t>Rifampicin</a:t>
            </a:r>
            <a:r>
              <a:rPr lang="en-US" sz="3600" dirty="0" smtClean="0">
                <a:latin typeface="Times New Roman" pitchFamily="18" charset="0"/>
              </a:rPr>
              <a:t> :- 600 mg once monthly given under supervision</a:t>
            </a:r>
          </a:p>
          <a:p>
            <a:pPr eaLnBrk="1" hangingPunct="1">
              <a:defRPr/>
            </a:pPr>
            <a:r>
              <a:rPr lang="en-US" sz="3600" dirty="0" err="1" smtClean="0">
                <a:latin typeface="Times New Roman" pitchFamily="18" charset="0"/>
              </a:rPr>
              <a:t>Dapsone</a:t>
            </a:r>
            <a:r>
              <a:rPr lang="en-US" sz="3600" dirty="0" smtClean="0">
                <a:latin typeface="Times New Roman" pitchFamily="18" charset="0"/>
              </a:rPr>
              <a:t> :-    100 mg daily self administered</a:t>
            </a:r>
          </a:p>
          <a:p>
            <a:pPr eaLnBrk="1" hangingPunct="1">
              <a:defRPr/>
            </a:pPr>
            <a:r>
              <a:rPr lang="en-US" sz="3600" dirty="0" err="1" smtClean="0">
                <a:latin typeface="Times New Roman" pitchFamily="18" charset="0"/>
              </a:rPr>
              <a:t>Clofazimine</a:t>
            </a:r>
            <a:r>
              <a:rPr lang="en-US" sz="3600" dirty="0" smtClean="0">
                <a:latin typeface="Times New Roman" pitchFamily="18" charset="0"/>
              </a:rPr>
              <a:t> :- 300 mg once monthly supervised or 50 mg daily self administered.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/>
              <a:t>FOR PAUCIBACILLARY CASES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2013"/>
            <a:ext cx="8229600" cy="399891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Times New Roman" pitchFamily="18" charset="0"/>
              </a:rPr>
              <a:t>Rifampicin :- 600 mg once a month for 6 months supervised.</a:t>
            </a:r>
          </a:p>
          <a:p>
            <a:pPr eaLnBrk="1" hangingPunct="1">
              <a:defRPr/>
            </a:pPr>
            <a:r>
              <a:rPr lang="en-US" sz="3600" smtClean="0">
                <a:latin typeface="Times New Roman" pitchFamily="18" charset="0"/>
              </a:rPr>
              <a:t>Dapsone :- 100 mg daily for 6 months, self administered.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b="1" dirty="0" smtClean="0"/>
              <a:t>SURVEILLANCE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Paucibacillary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leprosy </a:t>
            </a:r>
            <a:r>
              <a:rPr lang="en-US" sz="3600" dirty="0" smtClean="0">
                <a:latin typeface="Times New Roman" pitchFamily="18" charset="0"/>
              </a:rPr>
              <a:t>:- Cases should be examined at least once a yr for minimum 2 yrs after completion of treatment.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6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Multibacillary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leprosy </a:t>
            </a:r>
            <a:r>
              <a:rPr lang="en-US" sz="3600" dirty="0" smtClean="0">
                <a:latin typeface="Times New Roman" pitchFamily="18" charset="0"/>
              </a:rPr>
              <a:t>:- Cases should be examined at least once a yr for minimum period of 5 yrs after completion of treatment.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IMMUNOPROPHYLAXIS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229600" cy="36163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600" smtClean="0">
                <a:latin typeface="Times New Roman" pitchFamily="18" charset="0"/>
              </a:rPr>
              <a:t>   It is considered that BCG provide some protection against clinical leprosy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cannedImage"/>
          <p:cNvPicPr>
            <a:picLocks noChangeAspect="1" noChangeArrowheads="1"/>
          </p:cNvPicPr>
          <p:nvPr/>
        </p:nvPicPr>
        <p:blipFill>
          <a:blip r:embed="rId2"/>
          <a:srcRect l="7812" t="28021" r="10937"/>
          <a:stretch>
            <a:fillRect/>
          </a:stretch>
        </p:blipFill>
        <p:spPr bwMode="auto">
          <a:xfrm>
            <a:off x="827584" y="1412776"/>
            <a:ext cx="7272808" cy="509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7584" y="476672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 smtClean="0">
                <a:solidFill>
                  <a:schemeClr val="bg2">
                    <a:lumMod val="50000"/>
                  </a:schemeClr>
                </a:solidFill>
              </a:rPr>
              <a:t>  Deformities and Rehabilitation</a:t>
            </a:r>
            <a:endParaRPr lang="en-IN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340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Rehabilitation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aa\Pictures\yog. images\322619-nerv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536" y="1143004"/>
            <a:ext cx="4406652" cy="2357433"/>
          </a:xfrm>
          <a:prstGeom prst="rect">
            <a:avLst/>
          </a:prstGeom>
          <a:noFill/>
        </p:spPr>
      </p:pic>
      <p:pic>
        <p:nvPicPr>
          <p:cNvPr id="7171" name="Picture 3" descr="C:\Users\aa\Pictures\yog. images\bharari_baba_amte_mss_anandwan_textile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714752"/>
            <a:ext cx="4500594" cy="2528306"/>
          </a:xfrm>
          <a:prstGeom prst="rect">
            <a:avLst/>
          </a:prstGeom>
          <a:noFill/>
        </p:spPr>
      </p:pic>
      <p:pic>
        <p:nvPicPr>
          <p:cNvPr id="1026" name="Picture 2" descr="C:\Users\aa\Pictures\yog. images\bharari_vikas_baba_amte_anandwan_sandhi_niket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143004"/>
            <a:ext cx="3763625" cy="2500310"/>
          </a:xfrm>
          <a:prstGeom prst="rect">
            <a:avLst/>
          </a:prstGeom>
          <a:noFill/>
        </p:spPr>
      </p:pic>
      <p:pic>
        <p:nvPicPr>
          <p:cNvPr id="1027" name="Picture 3" descr="C:\Users\aa\Pictures\yog. images\protective-sho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616963"/>
            <a:ext cx="3791808" cy="2548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8181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368" y="1268760"/>
            <a:ext cx="3682752" cy="864096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IN" dirty="0" err="1" smtClean="0">
                <a:latin typeface="Kruti Dev 010" pitchFamily="2" charset="0"/>
              </a:rPr>
              <a:t>vk;qosZnh</a:t>
            </a:r>
            <a:r>
              <a:rPr lang="en-IN" dirty="0" smtClean="0">
                <a:latin typeface="Kruti Dev 010" pitchFamily="2" charset="0"/>
              </a:rPr>
              <a:t>; </a:t>
            </a:r>
            <a:r>
              <a:rPr lang="en-IN" dirty="0" err="1" smtClean="0">
                <a:latin typeface="Kruti Dev 010" pitchFamily="2" charset="0"/>
              </a:rPr>
              <a:t>fopkj</a:t>
            </a:r>
            <a:endParaRPr lang="en-IN" dirty="0">
              <a:latin typeface="Kruti Dev 01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3284984"/>
            <a:ext cx="3826768" cy="28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200" b="1" dirty="0" smtClean="0">
                <a:latin typeface="Kruti Dev 010" pitchFamily="2" charset="0"/>
              </a:rPr>
              <a:t>’</a:t>
            </a:r>
            <a:r>
              <a:rPr lang="en-IN" sz="3200" b="1" dirty="0" err="1" smtClean="0">
                <a:latin typeface="Kruti Dev 010" pitchFamily="2" charset="0"/>
              </a:rPr>
              <a:t>keu</a:t>
            </a:r>
            <a:endParaRPr lang="en-IN" sz="3200" b="1" dirty="0" smtClean="0">
              <a:latin typeface="Kruti Dev 010" pitchFamily="2" charset="0"/>
            </a:endParaRPr>
          </a:p>
          <a:p>
            <a:r>
              <a:rPr lang="en-IN" dirty="0" err="1" smtClean="0">
                <a:latin typeface="Kruti Dev 010" pitchFamily="2" charset="0"/>
              </a:rPr>
              <a:t>egkeaft</a:t>
            </a:r>
            <a:r>
              <a:rPr lang="en-IN" dirty="0" err="1" smtClean="0">
                <a:latin typeface="Kruti Dev 010"/>
              </a:rPr>
              <a:t>"</a:t>
            </a:r>
            <a:r>
              <a:rPr lang="en-IN" dirty="0" err="1" smtClean="0">
                <a:latin typeface="Kruti Dev 010" pitchFamily="2" charset="0"/>
              </a:rPr>
              <a:t>Bkfn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dk</a:t>
            </a:r>
            <a:r>
              <a:rPr lang="en-IN" dirty="0" smtClean="0">
                <a:latin typeface="Kruti Dev 010" pitchFamily="2" charset="0"/>
              </a:rPr>
              <a:t>&lt;k</a:t>
            </a:r>
          </a:p>
          <a:p>
            <a:r>
              <a:rPr lang="en-IN" dirty="0" err="1" smtClean="0">
                <a:latin typeface="Kruti Dev 010" pitchFamily="2" charset="0"/>
              </a:rPr>
              <a:t>xa</a:t>
            </a:r>
            <a:r>
              <a:rPr lang="en-IN" dirty="0" smtClean="0">
                <a:latin typeface="Kruti Dev 010" pitchFamily="2" charset="0"/>
              </a:rPr>
              <a:t>/</a:t>
            </a:r>
            <a:r>
              <a:rPr lang="en-IN" dirty="0" err="1" smtClean="0">
                <a:latin typeface="Kruti Dev 010" pitchFamily="2" charset="0"/>
              </a:rPr>
              <a:t>kd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jlk;u</a:t>
            </a:r>
            <a:endParaRPr lang="en-IN" dirty="0" smtClean="0">
              <a:latin typeface="Kruti Dev 010" pitchFamily="2" charset="0"/>
            </a:endParaRPr>
          </a:p>
          <a:p>
            <a:r>
              <a:rPr lang="en-IN" dirty="0" err="1" smtClean="0">
                <a:latin typeface="Kruti Dev 010" pitchFamily="2" charset="0"/>
              </a:rPr>
              <a:t>vkjksX;of</a:t>
            </a:r>
            <a:r>
              <a:rPr lang="en-IN" dirty="0" smtClean="0">
                <a:latin typeface="Kruti Dev 010" pitchFamily="2" charset="0"/>
              </a:rPr>
              <a:t>/</a:t>
            </a:r>
            <a:r>
              <a:rPr lang="en-IN" dirty="0" err="1" smtClean="0">
                <a:latin typeface="Kruti Dev 010" pitchFamily="2" charset="0"/>
              </a:rPr>
              <a:t>kZuh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oVh</a:t>
            </a:r>
            <a:endParaRPr lang="en-IN" dirty="0" smtClean="0">
              <a:latin typeface="Kruti Dev 010" pitchFamily="2" charset="0"/>
            </a:endParaRPr>
          </a:p>
          <a:p>
            <a:r>
              <a:rPr lang="en-IN" dirty="0" smtClean="0">
                <a:latin typeface="Kruti Dev 010" pitchFamily="2" charset="0"/>
              </a:rPr>
              <a:t>[</a:t>
            </a:r>
            <a:r>
              <a:rPr lang="en-IN" dirty="0" err="1" smtClean="0">
                <a:latin typeface="Kruti Dev 010" pitchFamily="2" charset="0"/>
              </a:rPr>
              <a:t>kfnjkfj</a:t>
            </a:r>
            <a:r>
              <a:rPr lang="en-IN" dirty="0" err="1" smtClean="0">
                <a:latin typeface="Kruti Dev 010"/>
              </a:rPr>
              <a:t>"V</a:t>
            </a:r>
            <a:endParaRPr lang="en-IN" dirty="0">
              <a:latin typeface="Kruti Dev 01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43608" y="3284984"/>
            <a:ext cx="2448272" cy="25652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b="1" dirty="0" err="1" smtClean="0">
                <a:latin typeface="Kruti Dev 010" pitchFamily="2" charset="0"/>
              </a:rPr>
              <a:t>jksi.k</a:t>
            </a:r>
            <a:endParaRPr lang="en-IN" b="1" dirty="0">
              <a:latin typeface="Kruti Dev 010" pitchFamily="2" charset="0"/>
            </a:endParaRPr>
          </a:p>
          <a:p>
            <a:r>
              <a:rPr lang="en-IN" dirty="0" err="1" smtClean="0">
                <a:latin typeface="Kruti Dev 010" pitchFamily="2" charset="0"/>
              </a:rPr>
              <a:t>jksi.k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rSy</a:t>
            </a:r>
            <a:r>
              <a:rPr lang="en-IN" dirty="0" smtClean="0">
                <a:latin typeface="Kruti Dev 010" pitchFamily="2" charset="0"/>
              </a:rPr>
              <a:t> % </a:t>
            </a:r>
          </a:p>
          <a:p>
            <a:r>
              <a:rPr lang="en-IN" dirty="0" err="1" smtClean="0">
                <a:latin typeface="Kruti Dev 010" pitchFamily="2" charset="0"/>
              </a:rPr>
              <a:t>pkyeksxjk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rSy</a:t>
            </a:r>
            <a:endParaRPr lang="en-IN" dirty="0" smtClean="0">
              <a:latin typeface="Kruti Dev 010" pitchFamily="2" charset="0"/>
            </a:endParaRPr>
          </a:p>
          <a:p>
            <a:r>
              <a:rPr lang="en-IN" dirty="0" err="1" smtClean="0">
                <a:latin typeface="Kruti Dev 010" pitchFamily="2" charset="0"/>
              </a:rPr>
              <a:t>egkejhP;kfn</a:t>
            </a:r>
            <a:r>
              <a:rPr lang="en-IN" dirty="0" smtClean="0">
                <a:latin typeface="Kruti Dev 010" pitchFamily="2" charset="0"/>
              </a:rPr>
              <a:t> </a:t>
            </a:r>
            <a:r>
              <a:rPr lang="en-IN" dirty="0" err="1" smtClean="0">
                <a:latin typeface="Kruti Dev 010" pitchFamily="2" charset="0"/>
              </a:rPr>
              <a:t>rSy</a:t>
            </a:r>
            <a:endParaRPr lang="en-IN" dirty="0" smtClean="0">
              <a:latin typeface="Kruti Dev 010" pitchFamily="2" charset="0"/>
            </a:endParaRP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777 oil</a:t>
            </a:r>
            <a:endParaRPr lang="en-IN" dirty="0" smtClean="0">
              <a:latin typeface="Kruti Dev 010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0" y="692696"/>
            <a:ext cx="3826768" cy="23669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b="1" dirty="0" smtClean="0">
                <a:latin typeface="Kruti Dev 010" pitchFamily="2" charset="0"/>
              </a:rPr>
              <a:t>’</a:t>
            </a:r>
            <a:r>
              <a:rPr lang="en-IN" b="1" dirty="0" err="1" smtClean="0">
                <a:latin typeface="Kruti Dev 010" pitchFamily="2" charset="0"/>
              </a:rPr>
              <a:t>kks</a:t>
            </a:r>
            <a:r>
              <a:rPr lang="en-IN" b="1" dirty="0" smtClean="0">
                <a:latin typeface="Kruti Dev 010" pitchFamily="2" charset="0"/>
              </a:rPr>
              <a:t>/</a:t>
            </a:r>
            <a:r>
              <a:rPr lang="en-IN" b="1" dirty="0" err="1" smtClean="0">
                <a:latin typeface="Kruti Dev 010" pitchFamily="2" charset="0"/>
              </a:rPr>
              <a:t>ku</a:t>
            </a:r>
            <a:r>
              <a:rPr lang="en-IN" b="1" dirty="0" smtClean="0">
                <a:latin typeface="Kruti Dev 010" pitchFamily="2" charset="0"/>
              </a:rPr>
              <a:t> %</a:t>
            </a:r>
          </a:p>
          <a:p>
            <a:r>
              <a:rPr lang="en-IN" dirty="0" smtClean="0">
                <a:latin typeface="Kruti Dev 010" pitchFamily="2" charset="0"/>
              </a:rPr>
              <a:t>i{</a:t>
            </a:r>
            <a:r>
              <a:rPr lang="en-IN" dirty="0" err="1" smtClean="0">
                <a:latin typeface="Kruti Dev 010" pitchFamily="2" charset="0"/>
              </a:rPr>
              <a:t>kkr</a:t>
            </a:r>
            <a:r>
              <a:rPr lang="en-IN" dirty="0" smtClean="0">
                <a:latin typeface="Kruti Dev 010" pitchFamily="2" charset="0"/>
              </a:rPr>
              <a:t>~ </a:t>
            </a:r>
            <a:r>
              <a:rPr lang="en-IN" dirty="0" err="1" smtClean="0">
                <a:latin typeface="Kruti Dev 010" pitchFamily="2" charset="0"/>
              </a:rPr>
              <a:t>oeu</a:t>
            </a:r>
            <a:endParaRPr lang="en-IN" dirty="0" smtClean="0">
              <a:latin typeface="Kruti Dev 010" pitchFamily="2" charset="0"/>
            </a:endParaRPr>
          </a:p>
          <a:p>
            <a:r>
              <a:rPr lang="en-IN" dirty="0" err="1" smtClean="0">
                <a:latin typeface="Kruti Dev 010" pitchFamily="2" charset="0"/>
              </a:rPr>
              <a:t>eklkr</a:t>
            </a:r>
            <a:r>
              <a:rPr lang="en-IN" dirty="0" smtClean="0">
                <a:latin typeface="Kruti Dev 010" pitchFamily="2" charset="0"/>
              </a:rPr>
              <a:t>~~ </a:t>
            </a:r>
            <a:r>
              <a:rPr lang="en-IN" dirty="0" err="1" smtClean="0">
                <a:latin typeface="Kruti Dev 010" pitchFamily="2" charset="0"/>
              </a:rPr>
              <a:t>fojspu</a:t>
            </a:r>
            <a:endParaRPr lang="en-IN" dirty="0" smtClean="0">
              <a:latin typeface="Kruti Dev 010" pitchFamily="2" charset="0"/>
            </a:endParaRPr>
          </a:p>
          <a:p>
            <a:r>
              <a:rPr lang="en-IN" dirty="0" smtClean="0">
                <a:latin typeface="Kruti Dev 010" pitchFamily="2" charset="0"/>
              </a:rPr>
              <a:t>6 </a:t>
            </a:r>
            <a:r>
              <a:rPr lang="en-IN" dirty="0" err="1" smtClean="0">
                <a:latin typeface="Kruti Dev 010" pitchFamily="2" charset="0"/>
              </a:rPr>
              <a:t>eklkr</a:t>
            </a:r>
            <a:r>
              <a:rPr lang="en-IN" dirty="0" smtClean="0">
                <a:latin typeface="Kruti Dev 010" pitchFamily="2" charset="0"/>
              </a:rPr>
              <a:t>~~ </a:t>
            </a:r>
            <a:r>
              <a:rPr lang="en-IN" dirty="0" err="1" smtClean="0">
                <a:latin typeface="Kruti Dev 010" pitchFamily="2" charset="0"/>
              </a:rPr>
              <a:t>jDreks</a:t>
            </a:r>
            <a:r>
              <a:rPr lang="en-IN" dirty="0" smtClean="0">
                <a:latin typeface="Kruti Dev 010" pitchFamily="2" charset="0"/>
              </a:rPr>
              <a:t>{</a:t>
            </a:r>
            <a:r>
              <a:rPr lang="en-IN" dirty="0" err="1" smtClean="0">
                <a:latin typeface="Kruti Dev 010" pitchFamily="2" charset="0"/>
              </a:rPr>
              <a:t>k.k</a:t>
            </a:r>
            <a:endParaRPr lang="en-IN" dirty="0" smtClean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4290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a\Pictures\yog. images\statewis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8786874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a\Pictures\New folder\lepry4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500034" y="1000109"/>
            <a:ext cx="8215370" cy="5324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C:\Users\aa\Pictures\New folder\lepry7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220454" y="571481"/>
            <a:ext cx="8566388" cy="5753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a\Pictures\yog. images\Leprocy_revised_E1%20(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6215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4532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AN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8650" y="1000108"/>
            <a:ext cx="6426754" cy="5429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507288" cy="6357982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</a:p>
          <a:p>
            <a:pPr>
              <a:buNone/>
            </a:pP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400" dirty="0" smtClean="0">
                <a:solidFill>
                  <a:srgbClr val="C00000"/>
                </a:solidFill>
              </a:rPr>
              <a:t>Component of </a:t>
            </a:r>
            <a:r>
              <a:rPr lang="en-US" sz="4400" dirty="0" err="1" smtClean="0">
                <a:solidFill>
                  <a:srgbClr val="C00000"/>
                </a:solidFill>
              </a:rPr>
              <a:t>Programme</a:t>
            </a:r>
            <a:r>
              <a:rPr lang="en-US" sz="4400" dirty="0" smtClean="0">
                <a:solidFill>
                  <a:srgbClr val="C00000"/>
                </a:solidFill>
              </a:rPr>
              <a:t>-</a:t>
            </a:r>
          </a:p>
          <a:p>
            <a:pPr>
              <a:buNone/>
            </a:pPr>
            <a:endParaRPr lang="en-US" sz="4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Decentralized integrated leprosy service through general heath care system.</a:t>
            </a:r>
          </a:p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Capacity building of all general health services functionaries.</a:t>
            </a:r>
          </a:p>
          <a:p>
            <a:pPr>
              <a:buFont typeface="Wingdings" pitchFamily="2" charset="2"/>
              <a:buChar char="ü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Intensified information, education and communication.</a:t>
            </a:r>
          </a:p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Prevention of disability and medical rehabilitation</a:t>
            </a:r>
          </a:p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Intensified monitoring and supervision.</a:t>
            </a:r>
          </a:p>
          <a:p>
            <a:pPr>
              <a:buFont typeface="Wingdings" pitchFamily="2" charset="2"/>
              <a:buChar char="ü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363272" cy="6357982"/>
          </a:xfrm>
        </p:spPr>
        <p:txBody>
          <a:bodyPr>
            <a:normAutofit fontScale="40000" lnSpcReduction="20000"/>
          </a:bodyPr>
          <a:lstStyle/>
          <a:p>
            <a:pPr>
              <a:buFont typeface="Wingdings" pitchFamily="2" charset="2"/>
              <a:buChar char="q"/>
            </a:pPr>
            <a:endParaRPr lang="en-US" sz="101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13500" dirty="0" smtClean="0">
                <a:solidFill>
                  <a:schemeClr val="tx2">
                    <a:lumMod val="75000"/>
                  </a:schemeClr>
                </a:solidFill>
              </a:rPr>
              <a:t>             </a:t>
            </a:r>
            <a:r>
              <a:rPr lang="en-US" sz="12000" dirty="0" smtClean="0">
                <a:solidFill>
                  <a:srgbClr val="C00000"/>
                </a:solidFill>
              </a:rPr>
              <a:t>Major Initiative</a:t>
            </a:r>
            <a:endParaRPr lang="en-US" sz="135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5100" dirty="0" smtClean="0">
              <a:latin typeface="Arial" pitchFamily="34" charset="0"/>
              <a:cs typeface="Arial" pitchFamily="34" charset="0"/>
            </a:endParaRPr>
          </a:p>
          <a:p>
            <a:pPr marL="1371600" indent="-1371600">
              <a:buAutoNum type="arabicPeriod"/>
            </a:pPr>
            <a:r>
              <a:rPr lang="en-US" sz="7400" dirty="0" smtClean="0">
                <a:latin typeface="Arial" pitchFamily="34" charset="0"/>
                <a:cs typeface="Arial" pitchFamily="34" charset="0"/>
              </a:rPr>
              <a:t>More focus has now been given to new case detection than prevalence .</a:t>
            </a:r>
          </a:p>
          <a:p>
            <a:pPr marL="1371600" indent="-1371600">
              <a:buFont typeface="+mj-lt"/>
              <a:buAutoNum type="arabicPeriod"/>
            </a:pPr>
            <a:endParaRPr lang="en-US" sz="7400" dirty="0" smtClean="0">
              <a:latin typeface="Arial" pitchFamily="34" charset="0"/>
              <a:cs typeface="Arial" pitchFamily="34" charset="0"/>
            </a:endParaRPr>
          </a:p>
          <a:p>
            <a:pPr marL="1371600" indent="-1371600">
              <a:buFont typeface="+mj-lt"/>
              <a:buAutoNum type="arabicPeriod"/>
            </a:pPr>
            <a:r>
              <a:rPr lang="en-US" sz="7400" dirty="0" smtClean="0">
                <a:latin typeface="Arial" pitchFamily="34" charset="0"/>
                <a:cs typeface="Arial" pitchFamily="34" charset="0"/>
              </a:rPr>
              <a:t>Treatment completion rate has been taken as important Indicator.</a:t>
            </a:r>
          </a:p>
          <a:p>
            <a:pPr marL="1371600" indent="-1371600">
              <a:buFont typeface="+mj-lt"/>
              <a:buAutoNum type="arabicPeriod"/>
            </a:pPr>
            <a:endParaRPr lang="en-US" sz="7400" dirty="0" smtClean="0">
              <a:latin typeface="Arial" pitchFamily="34" charset="0"/>
              <a:cs typeface="Arial" pitchFamily="34" charset="0"/>
            </a:endParaRPr>
          </a:p>
          <a:p>
            <a:pPr marL="1371600" indent="-1371600">
              <a:buFont typeface="+mj-lt"/>
              <a:buAutoNum type="arabicPeriod"/>
            </a:pPr>
            <a:r>
              <a:rPr lang="en-US" sz="7400" dirty="0" smtClean="0">
                <a:latin typeface="Arial" pitchFamily="34" charset="0"/>
                <a:cs typeface="Arial" pitchFamily="34" charset="0"/>
              </a:rPr>
              <a:t>More emphasis is being given on providing prevention and medical rehabilitation (DPMR) services to leprosy affected person.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Cont.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Aid provided as follows-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Dressing material, supportive medicines and ulcer kits.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Micro-cellular rubber footwear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41 NGO and 42 govt. medical college have been strengthened for providing reconstructive surgery services.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An incentive of 5,000/- is provided to leprosy affected person from BPL family undergoing reconstructive surgery.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28265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Cont.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includes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Early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reporting of cases and their treatment completion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Reduction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of stigma and discrimination against leprosy affected person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Awareness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generation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activities. </a:t>
            </a:r>
          </a:p>
          <a:p>
            <a:pPr>
              <a:buFont typeface="Wingdings" pitchFamily="2" charset="2"/>
              <a:buChar char="v"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Provision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of quality leprosy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service.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28085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507288" cy="623961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Urban Leprosy Control </a:t>
            </a:r>
            <a:r>
              <a:rPr lang="en-US" sz="3600" b="1" dirty="0" err="1" smtClean="0">
                <a:solidFill>
                  <a:srgbClr val="C00000"/>
                </a:solidFill>
              </a:rPr>
              <a:t>Programme</a:t>
            </a:r>
            <a:endParaRPr lang="en-US" sz="36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36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Initiated in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2005.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Assistance is provided to urban areas having population size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&gt;1 lakh.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For graded assistance, urban area are grouped into 4 categories</a:t>
            </a:r>
          </a:p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+mj-lt"/>
              <a:buAutoNum type="romanL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Township 1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Medium cities-1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Medium cities-2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Mega cities </a:t>
            </a:r>
          </a:p>
          <a:p>
            <a:pPr marL="571500" indent="-571500">
              <a:buFont typeface="+mj-lt"/>
              <a:buAutoNum type="romanLcPeriod"/>
            </a:pPr>
            <a:endParaRPr lang="en-US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35798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r>
              <a:rPr lang="en-US" sz="3600" dirty="0" smtClean="0">
                <a:solidFill>
                  <a:srgbClr val="C00000"/>
                </a:solidFill>
              </a:rPr>
              <a:t>Disability Prevention and Medical Rehabilitation(DPMR)</a:t>
            </a:r>
          </a:p>
          <a:p>
            <a:pPr>
              <a:buNone/>
            </a:pPr>
            <a:r>
              <a:rPr lang="en-US" sz="3600" dirty="0" smtClean="0">
                <a:solidFill>
                  <a:srgbClr val="00B050"/>
                </a:solidFill>
              </a:rPr>
              <a:t>Main activity-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Implementation of DPMR activities as per guidelines and reporting its outcome.</a:t>
            </a:r>
          </a:p>
          <a:p>
            <a:pPr marL="0" indent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e.g. Treatment of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Leprosy reaction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Ulcer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Physiotherapy,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Reconstructive surgery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providing MCR footwear.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Integrating DPMR services –Convergence of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NLEP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services into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NRHM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facilitates this integration.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To develop a referral system to provide prevention of disability services to all leprosy affected person in an integrated set up.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</TotalTime>
  <Words>995</Words>
  <Application>Microsoft Office PowerPoint</Application>
  <PresentationFormat>On-screen Show (4:3)</PresentationFormat>
  <Paragraphs>183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Flow</vt:lpstr>
      <vt:lpstr>Slide 1</vt:lpstr>
      <vt:lpstr>Leprosy (Hansen's Disease)</vt:lpstr>
      <vt:lpstr>Slide 3</vt:lpstr>
      <vt:lpstr>Slide 4</vt:lpstr>
      <vt:lpstr>Slide 5</vt:lpstr>
      <vt:lpstr>Cont.</vt:lpstr>
      <vt:lpstr>Cont.</vt:lpstr>
      <vt:lpstr>Slide 8</vt:lpstr>
      <vt:lpstr>Slide 9</vt:lpstr>
      <vt:lpstr>Slide 10</vt:lpstr>
      <vt:lpstr>Slide 11</vt:lpstr>
      <vt:lpstr>Slide 12</vt:lpstr>
      <vt:lpstr>Cont.</vt:lpstr>
      <vt:lpstr>Multi bacillary Leprosy</vt:lpstr>
      <vt:lpstr>Slide 15</vt:lpstr>
      <vt:lpstr>CONTROL OF LEPROSY</vt:lpstr>
      <vt:lpstr>CONTROL OF LEPROSY</vt:lpstr>
      <vt:lpstr>Medical Measures</vt:lpstr>
      <vt:lpstr>Early case detection</vt:lpstr>
      <vt:lpstr> </vt:lpstr>
      <vt:lpstr>MULTIDRUG THEROPY </vt:lpstr>
      <vt:lpstr>Slide 22</vt:lpstr>
      <vt:lpstr>FOR MULTIBACILLARY CASES</vt:lpstr>
      <vt:lpstr>FOR PAUCIBACILLARY CASES</vt:lpstr>
      <vt:lpstr>SURVEILLANCE</vt:lpstr>
      <vt:lpstr>IMMUNOPROPHYLAXIS</vt:lpstr>
      <vt:lpstr>Slide 27</vt:lpstr>
      <vt:lpstr>Rehabilitation</vt:lpstr>
      <vt:lpstr>vk;qosZnh; fopkj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Rita</dc:creator>
  <cp:lastModifiedBy>pc1</cp:lastModifiedBy>
  <cp:revision>176</cp:revision>
  <dcterms:created xsi:type="dcterms:W3CDTF">2016-09-01T18:01:27Z</dcterms:created>
  <dcterms:modified xsi:type="dcterms:W3CDTF">2019-09-09T04:12:52Z</dcterms:modified>
</cp:coreProperties>
</file>