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1" r:id="rId18"/>
    <p:sldId id="272" r:id="rId19"/>
    <p:sldId id="273" r:id="rId20"/>
    <p:sldId id="275" r:id="rId21"/>
    <p:sldId id="276" r:id="rId22"/>
    <p:sldId id="277" r:id="rId23"/>
    <p:sldId id="278" r:id="rId24"/>
    <p:sldId id="279"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56" y="-9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69829B-A05A-4144-8CAF-DE087FEC4E91}" type="datetimeFigureOut">
              <a:rPr lang="en-US" smtClean="0"/>
              <a:t>5/20/2020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310962-A58B-4D81-8C10-A5A316DBDD42}" type="slidenum">
              <a:rPr lang="en-US" smtClean="0"/>
              <a:t>‹#›</a:t>
            </a:fld>
            <a:endParaRPr lang="en-US"/>
          </a:p>
        </p:txBody>
      </p:sp>
    </p:spTree>
    <p:extLst>
      <p:ext uri="{BB962C8B-B14F-4D97-AF65-F5344CB8AC3E}">
        <p14:creationId xmlns:p14="http://schemas.microsoft.com/office/powerpoint/2010/main" val="1980314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310962-A58B-4D81-8C10-A5A316DBDD42}" type="slidenum">
              <a:rPr lang="en-US" smtClean="0"/>
              <a:t>11</a:t>
            </a:fld>
            <a:endParaRPr lang="en-US"/>
          </a:p>
        </p:txBody>
      </p:sp>
    </p:spTree>
    <p:extLst>
      <p:ext uri="{BB962C8B-B14F-4D97-AF65-F5344CB8AC3E}">
        <p14:creationId xmlns:p14="http://schemas.microsoft.com/office/powerpoint/2010/main" val="2793408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A3D511-4A6A-4BE6-A54E-926C49BD7790}"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DBC94-5504-4CFD-8B82-6E310F12ED28}" type="slidenum">
              <a:rPr lang="en-US" smtClean="0"/>
              <a:t>‹#›</a:t>
            </a:fld>
            <a:endParaRPr lang="en-US"/>
          </a:p>
        </p:txBody>
      </p:sp>
    </p:spTree>
    <p:extLst>
      <p:ext uri="{BB962C8B-B14F-4D97-AF65-F5344CB8AC3E}">
        <p14:creationId xmlns:p14="http://schemas.microsoft.com/office/powerpoint/2010/main" val="2217036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3D511-4A6A-4BE6-A54E-926C49BD7790}"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DBC94-5504-4CFD-8B82-6E310F12ED28}" type="slidenum">
              <a:rPr lang="en-US" smtClean="0"/>
              <a:t>‹#›</a:t>
            </a:fld>
            <a:endParaRPr lang="en-US"/>
          </a:p>
        </p:txBody>
      </p:sp>
    </p:spTree>
    <p:extLst>
      <p:ext uri="{BB962C8B-B14F-4D97-AF65-F5344CB8AC3E}">
        <p14:creationId xmlns:p14="http://schemas.microsoft.com/office/powerpoint/2010/main" val="1026880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3D511-4A6A-4BE6-A54E-926C49BD7790}"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DBC94-5504-4CFD-8B82-6E310F12ED28}" type="slidenum">
              <a:rPr lang="en-US" smtClean="0"/>
              <a:t>‹#›</a:t>
            </a:fld>
            <a:endParaRPr lang="en-US"/>
          </a:p>
        </p:txBody>
      </p:sp>
    </p:spTree>
    <p:extLst>
      <p:ext uri="{BB962C8B-B14F-4D97-AF65-F5344CB8AC3E}">
        <p14:creationId xmlns:p14="http://schemas.microsoft.com/office/powerpoint/2010/main" val="248650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3D511-4A6A-4BE6-A54E-926C49BD7790}"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DBC94-5504-4CFD-8B82-6E310F12ED28}" type="slidenum">
              <a:rPr lang="en-US" smtClean="0"/>
              <a:t>‹#›</a:t>
            </a:fld>
            <a:endParaRPr lang="en-US"/>
          </a:p>
        </p:txBody>
      </p:sp>
    </p:spTree>
    <p:extLst>
      <p:ext uri="{BB962C8B-B14F-4D97-AF65-F5344CB8AC3E}">
        <p14:creationId xmlns:p14="http://schemas.microsoft.com/office/powerpoint/2010/main" val="1957009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A3D511-4A6A-4BE6-A54E-926C49BD7790}"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DBC94-5504-4CFD-8B82-6E310F12ED28}" type="slidenum">
              <a:rPr lang="en-US" smtClean="0"/>
              <a:t>‹#›</a:t>
            </a:fld>
            <a:endParaRPr lang="en-US"/>
          </a:p>
        </p:txBody>
      </p:sp>
    </p:spTree>
    <p:extLst>
      <p:ext uri="{BB962C8B-B14F-4D97-AF65-F5344CB8AC3E}">
        <p14:creationId xmlns:p14="http://schemas.microsoft.com/office/powerpoint/2010/main" val="1379086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A3D511-4A6A-4BE6-A54E-926C49BD7790}"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DBC94-5504-4CFD-8B82-6E310F12ED28}" type="slidenum">
              <a:rPr lang="en-US" smtClean="0"/>
              <a:t>‹#›</a:t>
            </a:fld>
            <a:endParaRPr lang="en-US"/>
          </a:p>
        </p:txBody>
      </p:sp>
    </p:spTree>
    <p:extLst>
      <p:ext uri="{BB962C8B-B14F-4D97-AF65-F5344CB8AC3E}">
        <p14:creationId xmlns:p14="http://schemas.microsoft.com/office/powerpoint/2010/main" val="333118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A3D511-4A6A-4BE6-A54E-926C49BD7790}"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5DBC94-5504-4CFD-8B82-6E310F12ED28}" type="slidenum">
              <a:rPr lang="en-US" smtClean="0"/>
              <a:t>‹#›</a:t>
            </a:fld>
            <a:endParaRPr lang="en-US"/>
          </a:p>
        </p:txBody>
      </p:sp>
    </p:spTree>
    <p:extLst>
      <p:ext uri="{BB962C8B-B14F-4D97-AF65-F5344CB8AC3E}">
        <p14:creationId xmlns:p14="http://schemas.microsoft.com/office/powerpoint/2010/main" val="189737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A3D511-4A6A-4BE6-A54E-926C49BD7790}"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5DBC94-5504-4CFD-8B82-6E310F12ED28}" type="slidenum">
              <a:rPr lang="en-US" smtClean="0"/>
              <a:t>‹#›</a:t>
            </a:fld>
            <a:endParaRPr lang="en-US"/>
          </a:p>
        </p:txBody>
      </p:sp>
    </p:spTree>
    <p:extLst>
      <p:ext uri="{BB962C8B-B14F-4D97-AF65-F5344CB8AC3E}">
        <p14:creationId xmlns:p14="http://schemas.microsoft.com/office/powerpoint/2010/main" val="2450690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A3D511-4A6A-4BE6-A54E-926C49BD7790}"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5DBC94-5504-4CFD-8B82-6E310F12ED28}" type="slidenum">
              <a:rPr lang="en-US" smtClean="0"/>
              <a:t>‹#›</a:t>
            </a:fld>
            <a:endParaRPr lang="en-US"/>
          </a:p>
        </p:txBody>
      </p:sp>
    </p:spTree>
    <p:extLst>
      <p:ext uri="{BB962C8B-B14F-4D97-AF65-F5344CB8AC3E}">
        <p14:creationId xmlns:p14="http://schemas.microsoft.com/office/powerpoint/2010/main" val="3801698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3D511-4A6A-4BE6-A54E-926C49BD7790}"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DBC94-5504-4CFD-8B82-6E310F12ED28}" type="slidenum">
              <a:rPr lang="en-US" smtClean="0"/>
              <a:t>‹#›</a:t>
            </a:fld>
            <a:endParaRPr lang="en-US"/>
          </a:p>
        </p:txBody>
      </p:sp>
    </p:spTree>
    <p:extLst>
      <p:ext uri="{BB962C8B-B14F-4D97-AF65-F5344CB8AC3E}">
        <p14:creationId xmlns:p14="http://schemas.microsoft.com/office/powerpoint/2010/main" val="18904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3D511-4A6A-4BE6-A54E-926C49BD7790}"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DBC94-5504-4CFD-8B82-6E310F12ED28}" type="slidenum">
              <a:rPr lang="en-US" smtClean="0"/>
              <a:t>‹#›</a:t>
            </a:fld>
            <a:endParaRPr lang="en-US"/>
          </a:p>
        </p:txBody>
      </p:sp>
    </p:spTree>
    <p:extLst>
      <p:ext uri="{BB962C8B-B14F-4D97-AF65-F5344CB8AC3E}">
        <p14:creationId xmlns:p14="http://schemas.microsoft.com/office/powerpoint/2010/main" val="1944523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3A3D511-4A6A-4BE6-A54E-926C49BD7790}" type="datetimeFigureOut">
              <a:rPr lang="en-US" smtClean="0"/>
              <a:t>5/20/2020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95DBC94-5504-4CFD-8B82-6E310F12ED28}" type="slidenum">
              <a:rPr lang="en-US" smtClean="0"/>
              <a:t>‹#›</a:t>
            </a:fld>
            <a:endParaRPr lang="en-US"/>
          </a:p>
        </p:txBody>
      </p:sp>
    </p:spTree>
    <p:extLst>
      <p:ext uri="{BB962C8B-B14F-4D97-AF65-F5344CB8AC3E}">
        <p14:creationId xmlns:p14="http://schemas.microsoft.com/office/powerpoint/2010/main" val="2936539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09550"/>
            <a:ext cx="7772400" cy="914400"/>
          </a:xfrm>
        </p:spPr>
        <p:txBody>
          <a:bodyPr>
            <a:normAutofit/>
          </a:bodyPr>
          <a:lstStyle/>
          <a:p>
            <a:r>
              <a:rPr lang="en-US" sz="2400" dirty="0" smtClean="0">
                <a:latin typeface="Arial" panose="020B0604020202020204" pitchFamily="34" charset="0"/>
                <a:cs typeface="Arial" panose="020B0604020202020204" pitchFamily="34" charset="0"/>
              </a:rPr>
              <a:t>The </a:t>
            </a:r>
            <a:r>
              <a:rPr lang="en-US" sz="2400" dirty="0" err="1" smtClean="0">
                <a:latin typeface="Arial" panose="020B0604020202020204" pitchFamily="34" charset="0"/>
                <a:cs typeface="Arial" panose="020B0604020202020204" pitchFamily="34" charset="0"/>
              </a:rPr>
              <a:t>Oesophagus</a:t>
            </a:r>
            <a:r>
              <a:rPr lang="en-US" sz="2400" dirty="0" smtClean="0">
                <a:latin typeface="Arial" panose="020B0604020202020204" pitchFamily="34" charset="0"/>
                <a:cs typeface="Arial" panose="020B0604020202020204" pitchFamily="34" charset="0"/>
              </a:rPr>
              <a:t> and Diseases</a:t>
            </a:r>
            <a:endParaRPr lang="en-US" sz="24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04800" y="1047750"/>
            <a:ext cx="8534400" cy="3810000"/>
          </a:xfrm>
        </p:spPr>
        <p:txBody>
          <a:bodyPr/>
          <a:lstStyle/>
          <a:p>
            <a:endParaRPr lang="en-US" dirty="0"/>
          </a:p>
        </p:txBody>
      </p:sp>
    </p:spTree>
    <p:extLst>
      <p:ext uri="{BB962C8B-B14F-4D97-AF65-F5344CB8AC3E}">
        <p14:creationId xmlns:p14="http://schemas.microsoft.com/office/powerpoint/2010/main" val="3799259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33350"/>
            <a:ext cx="8839200" cy="4330416"/>
          </a:xfrm>
          <a:prstGeom prst="rect">
            <a:avLst/>
          </a:prstGeom>
        </p:spPr>
        <p:txBody>
          <a:bodyPr wrap="square">
            <a:spAutoFit/>
          </a:bodyPr>
          <a:lstStyle/>
          <a:p>
            <a:pPr algn="just">
              <a:lnSpc>
                <a:spcPct val="170000"/>
              </a:lnSpc>
            </a:pPr>
            <a:r>
              <a:rPr lang="en-US" dirty="0">
                <a:latin typeface="Times New Roman" panose="02020603050405020304" pitchFamily="18" charset="0"/>
                <a:cs typeface="Times New Roman" panose="02020603050405020304" pitchFamily="18" charset="0"/>
              </a:rPr>
              <a:t>It is mainly </a:t>
            </a:r>
            <a:r>
              <a:rPr lang="en-US" dirty="0">
                <a:solidFill>
                  <a:srgbClr val="0070C0"/>
                </a:solidFill>
                <a:latin typeface="Times New Roman" panose="02020603050405020304" pitchFamily="18" charset="0"/>
                <a:cs typeface="Times New Roman" panose="02020603050405020304" pitchFamily="18" charset="0"/>
              </a:rPr>
              <a:t>precipitated </a:t>
            </a:r>
            <a:r>
              <a:rPr lang="en-US" dirty="0" smtClean="0">
                <a:solidFill>
                  <a:srgbClr val="0070C0"/>
                </a:solidFill>
                <a:latin typeface="Times New Roman" panose="02020603050405020304" pitchFamily="18" charset="0"/>
                <a:cs typeface="Times New Roman" panose="02020603050405020304" pitchFamily="18" charset="0"/>
              </a:rPr>
              <a:t>by:</a:t>
            </a:r>
          </a:p>
          <a:p>
            <a:pPr algn="just">
              <a:lnSpc>
                <a:spcPct val="170000"/>
              </a:lnSpc>
            </a:pPr>
            <a:r>
              <a:rPr lang="en-US" dirty="0" smtClean="0">
                <a:latin typeface="Times New Roman" panose="02020603050405020304" pitchFamily="18" charset="0"/>
                <a:cs typeface="Times New Roman" panose="02020603050405020304" pitchFamily="18" charset="0"/>
              </a:rPr>
              <a:t>1. Structurally </a:t>
            </a:r>
            <a:r>
              <a:rPr lang="en-US" dirty="0">
                <a:solidFill>
                  <a:srgbClr val="0070C0"/>
                </a:solidFill>
                <a:latin typeface="Times New Roman" panose="02020603050405020304" pitchFamily="18" charset="0"/>
                <a:cs typeface="Times New Roman" panose="02020603050405020304" pitchFamily="18" charset="0"/>
              </a:rPr>
              <a:t>defective LOS </a:t>
            </a:r>
            <a:r>
              <a:rPr lang="en-US" dirty="0">
                <a:latin typeface="Times New Roman" panose="02020603050405020304" pitchFamily="18" charset="0"/>
                <a:cs typeface="Times New Roman" panose="02020603050405020304" pitchFamily="18" charset="0"/>
              </a:rPr>
              <a:t>secondary to inflammatory injury. </a:t>
            </a:r>
            <a:endParaRPr lang="en-US" dirty="0" smtClean="0">
              <a:latin typeface="Times New Roman" panose="02020603050405020304" pitchFamily="18" charset="0"/>
              <a:cs typeface="Times New Roman" panose="02020603050405020304" pitchFamily="18" charset="0"/>
            </a:endParaRPr>
          </a:p>
          <a:p>
            <a:pPr algn="just">
              <a:lnSpc>
                <a:spcPct val="170000"/>
              </a:lnSpc>
            </a:pPr>
            <a:r>
              <a:rPr lang="en-US" dirty="0" smtClean="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Inadequate abdominal length </a:t>
            </a:r>
            <a:r>
              <a:rPr lang="en-US" dirty="0">
                <a:solidFill>
                  <a:srgbClr val="0070C0"/>
                </a:solidFill>
                <a:latin typeface="Times New Roman" panose="02020603050405020304" pitchFamily="18" charset="0"/>
                <a:cs typeface="Times New Roman" panose="02020603050405020304" pitchFamily="18" charset="0"/>
              </a:rPr>
              <a:t>(short length) of </a:t>
            </a:r>
            <a:r>
              <a:rPr lang="en-US" dirty="0" err="1">
                <a:solidFill>
                  <a:srgbClr val="0070C0"/>
                </a:solidFill>
                <a:latin typeface="Times New Roman" panose="02020603050405020304" pitchFamily="18" charset="0"/>
                <a:cs typeface="Times New Roman" panose="02020603050405020304" pitchFamily="18" charset="0"/>
              </a:rPr>
              <a:t>oesophagus</a:t>
            </a:r>
            <a:r>
              <a:rPr lang="en-US" dirty="0">
                <a:solidFill>
                  <a:srgbClr val="0070C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precipitates a reflux when gastric distension occurs. </a:t>
            </a:r>
            <a:endParaRPr lang="en-US" dirty="0" smtClean="0">
              <a:latin typeface="Times New Roman" panose="02020603050405020304" pitchFamily="18" charset="0"/>
              <a:cs typeface="Times New Roman" panose="02020603050405020304" pitchFamily="18" charset="0"/>
            </a:endParaRPr>
          </a:p>
          <a:p>
            <a:pPr algn="just">
              <a:lnSpc>
                <a:spcPct val="170000"/>
              </a:lnSpc>
            </a:pPr>
            <a:r>
              <a:rPr lang="en-US" dirty="0" smtClean="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a:t>
            </a:r>
            <a:r>
              <a:rPr lang="en-US" dirty="0">
                <a:solidFill>
                  <a:srgbClr val="0070C0"/>
                </a:solidFill>
                <a:latin typeface="Times New Roman" panose="02020603050405020304" pitchFamily="18" charset="0"/>
                <a:cs typeface="Times New Roman" panose="02020603050405020304" pitchFamily="18" charset="0"/>
              </a:rPr>
              <a:t>Ineffective </a:t>
            </a:r>
            <a:r>
              <a:rPr lang="en-US" dirty="0" err="1">
                <a:solidFill>
                  <a:srgbClr val="0070C0"/>
                </a:solidFill>
                <a:latin typeface="Times New Roman" panose="02020603050405020304" pitchFamily="18" charset="0"/>
                <a:cs typeface="Times New Roman" panose="02020603050405020304" pitchFamily="18" charset="0"/>
              </a:rPr>
              <a:t>oesophageal</a:t>
            </a:r>
            <a:r>
              <a:rPr lang="en-US" dirty="0">
                <a:solidFill>
                  <a:srgbClr val="0070C0"/>
                </a:solidFill>
                <a:latin typeface="Times New Roman" panose="02020603050405020304" pitchFamily="18" charset="0"/>
                <a:cs typeface="Times New Roman" panose="02020603050405020304" pitchFamily="18" charset="0"/>
              </a:rPr>
              <a:t> pump </a:t>
            </a:r>
            <a:r>
              <a:rPr lang="en-US" dirty="0">
                <a:latin typeface="Times New Roman" panose="02020603050405020304" pitchFamily="18" charset="0"/>
                <a:cs typeface="Times New Roman" panose="02020603050405020304" pitchFamily="18" charset="0"/>
              </a:rPr>
              <a:t>affecting clearance of food into stomach. This is influenced by following factors: • Gravity • </a:t>
            </a:r>
            <a:r>
              <a:rPr lang="en-US" dirty="0" err="1">
                <a:latin typeface="Times New Roman" panose="02020603050405020304" pitchFamily="18" charset="0"/>
                <a:cs typeface="Times New Roman" panose="02020603050405020304" pitchFamily="18" charset="0"/>
              </a:rPr>
              <a:t>Oesophageal</a:t>
            </a:r>
            <a:r>
              <a:rPr lang="en-US" dirty="0">
                <a:latin typeface="Times New Roman" panose="02020603050405020304" pitchFamily="18" charset="0"/>
                <a:cs typeface="Times New Roman" panose="02020603050405020304" pitchFamily="18" charset="0"/>
              </a:rPr>
              <a:t> motility • </a:t>
            </a:r>
            <a:endParaRPr lang="en-US" dirty="0" smtClean="0">
              <a:latin typeface="Times New Roman" panose="02020603050405020304" pitchFamily="18" charset="0"/>
              <a:cs typeface="Times New Roman" panose="02020603050405020304" pitchFamily="18" charset="0"/>
            </a:endParaRPr>
          </a:p>
          <a:p>
            <a:pPr algn="just">
              <a:lnSpc>
                <a:spcPct val="170000"/>
              </a:lnSpc>
            </a:pPr>
            <a:r>
              <a:rPr lang="en-US" dirty="0" smtClean="0">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 </a:t>
            </a:r>
            <a:r>
              <a:rPr lang="en-US" dirty="0">
                <a:solidFill>
                  <a:srgbClr val="0070C0"/>
                </a:solidFill>
                <a:latin typeface="Times New Roman" panose="02020603050405020304" pitchFamily="18" charset="0"/>
                <a:cs typeface="Times New Roman" panose="02020603050405020304" pitchFamily="18" charset="0"/>
              </a:rPr>
              <a:t>Increased gastric pressure</a:t>
            </a:r>
            <a:r>
              <a:rPr lang="en-US" dirty="0">
                <a:latin typeface="Times New Roman" panose="02020603050405020304" pitchFamily="18" charset="0"/>
                <a:cs typeface="Times New Roman" panose="02020603050405020304" pitchFamily="18" charset="0"/>
              </a:rPr>
              <a:t>: Can occur due to pyloric stenosis and diabetic </a:t>
            </a:r>
            <a:r>
              <a:rPr lang="en-US" dirty="0" err="1">
                <a:latin typeface="Times New Roman" panose="02020603050405020304" pitchFamily="18" charset="0"/>
                <a:cs typeface="Times New Roman" panose="02020603050405020304" pitchFamily="18" charset="0"/>
              </a:rPr>
              <a:t>gastroparesis</a:t>
            </a:r>
            <a:r>
              <a:rPr lang="en-US" dirty="0">
                <a:latin typeface="Times New Roman" panose="02020603050405020304" pitchFamily="18" charset="0"/>
                <a:cs typeface="Times New Roman" panose="02020603050405020304" pitchFamily="18" charset="0"/>
              </a:rPr>
              <a:t>. Following </a:t>
            </a:r>
            <a:r>
              <a:rPr lang="en-US" dirty="0" err="1">
                <a:latin typeface="Times New Roman" panose="02020603050405020304" pitchFamily="18" charset="0"/>
                <a:cs typeface="Times New Roman" panose="02020603050405020304" pitchFamily="18" charset="0"/>
              </a:rPr>
              <a:t>vagotomy</a:t>
            </a:r>
            <a:r>
              <a:rPr lang="en-US" dirty="0">
                <a:latin typeface="Times New Roman" panose="02020603050405020304" pitchFamily="18" charset="0"/>
                <a:cs typeface="Times New Roman" panose="02020603050405020304" pitchFamily="18" charset="0"/>
              </a:rPr>
              <a:t>, loss of receptive relaxation occurs resulting in increased </a:t>
            </a:r>
            <a:r>
              <a:rPr lang="en-US" dirty="0" err="1">
                <a:latin typeface="Times New Roman" panose="02020603050405020304" pitchFamily="18" charset="0"/>
                <a:cs typeface="Times New Roman" panose="02020603050405020304" pitchFamily="18" charset="0"/>
              </a:rPr>
              <a:t>intragastric</a:t>
            </a:r>
            <a:r>
              <a:rPr lang="en-US" dirty="0">
                <a:latin typeface="Times New Roman" panose="02020603050405020304" pitchFamily="18" charset="0"/>
                <a:cs typeface="Times New Roman" panose="02020603050405020304" pitchFamily="18" charset="0"/>
              </a:rPr>
              <a:t> pressure. </a:t>
            </a:r>
          </a:p>
        </p:txBody>
      </p:sp>
    </p:spTree>
    <p:extLst>
      <p:ext uri="{BB962C8B-B14F-4D97-AF65-F5344CB8AC3E}">
        <p14:creationId xmlns:p14="http://schemas.microsoft.com/office/powerpoint/2010/main" val="538635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9889"/>
            <a:ext cx="8610600" cy="3831818"/>
          </a:xfrm>
          <a:prstGeom prst="rect">
            <a:avLst/>
          </a:prstGeom>
        </p:spPr>
        <p:txBody>
          <a:bodyPr wrap="square">
            <a:spAutoFit/>
          </a:bodyPr>
          <a:lstStyle/>
          <a:p>
            <a:pPr algn="just">
              <a:lnSpc>
                <a:spcPct val="150000"/>
              </a:lnSpc>
            </a:pPr>
            <a:r>
              <a:rPr lang="en-US" b="1" dirty="0" err="1" smtClean="0">
                <a:latin typeface="Times New Roman" panose="02020603050405020304" pitchFamily="18" charset="0"/>
                <a:cs typeface="Times New Roman" panose="02020603050405020304" pitchFamily="18" charset="0"/>
              </a:rPr>
              <a:t>Aetiopathogenesis</a:t>
            </a:r>
            <a:r>
              <a:rPr lang="en-US" b="1" dirty="0" smtClean="0">
                <a:latin typeface="Times New Roman" panose="02020603050405020304" pitchFamily="18" charset="0"/>
                <a:cs typeface="Times New Roman" panose="02020603050405020304" pitchFamily="18" charset="0"/>
              </a:rPr>
              <a:t>:</a:t>
            </a:r>
          </a:p>
          <a:p>
            <a:pPr marL="285750" indent="-285750" algn="just">
              <a:lnSpc>
                <a:spcPct val="150000"/>
              </a:lnSpc>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Acid </a:t>
            </a:r>
            <a:r>
              <a:rPr lang="en-US" dirty="0">
                <a:latin typeface="Times New Roman" panose="02020603050405020304" pitchFamily="18" charset="0"/>
                <a:cs typeface="Times New Roman" panose="02020603050405020304" pitchFamily="18" charset="0"/>
              </a:rPr>
              <a:t>refluxes into the lower </a:t>
            </a:r>
            <a:r>
              <a:rPr lang="en-US" dirty="0" err="1">
                <a:latin typeface="Times New Roman" panose="02020603050405020304" pitchFamily="18" charset="0"/>
                <a:cs typeface="Times New Roman" panose="02020603050405020304" pitchFamily="18" charset="0"/>
              </a:rPr>
              <a:t>oesophagus</a:t>
            </a:r>
            <a:r>
              <a:rPr lang="en-US" dirty="0">
                <a:latin typeface="Times New Roman" panose="02020603050405020304" pitchFamily="18" charset="0"/>
                <a:cs typeface="Times New Roman" panose="02020603050405020304" pitchFamily="18" charset="0"/>
              </a:rPr>
              <a:t> and produces diffuse inflammation with multiple </a:t>
            </a:r>
            <a:r>
              <a:rPr lang="en-US" dirty="0" smtClean="0">
                <a:latin typeface="Times New Roman" panose="02020603050405020304" pitchFamily="18" charset="0"/>
                <a:cs typeface="Times New Roman" panose="02020603050405020304" pitchFamily="18" charset="0"/>
              </a:rPr>
              <a:t>ulcers. The </a:t>
            </a:r>
            <a:r>
              <a:rPr lang="en-US" dirty="0">
                <a:latin typeface="Times New Roman" panose="02020603050405020304" pitchFamily="18" charset="0"/>
                <a:cs typeface="Times New Roman" panose="02020603050405020304" pitchFamily="18" charset="0"/>
              </a:rPr>
              <a:t>symptoms are worse when the patient lies down. </a:t>
            </a:r>
            <a:endParaRPr lang="en-US"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Due </a:t>
            </a:r>
            <a:r>
              <a:rPr lang="en-US" dirty="0">
                <a:latin typeface="Times New Roman" panose="02020603050405020304" pitchFamily="18" charset="0"/>
                <a:cs typeface="Times New Roman" panose="02020603050405020304" pitchFamily="18" charset="0"/>
              </a:rPr>
              <a:t>to vagal hyperactivity, inflammation and ulcers develop which produce severe longitudinal muscle spasm. Consequently, the </a:t>
            </a:r>
            <a:r>
              <a:rPr lang="en-US" dirty="0" err="1">
                <a:latin typeface="Times New Roman" panose="02020603050405020304" pitchFamily="18" charset="0"/>
                <a:cs typeface="Times New Roman" panose="02020603050405020304" pitchFamily="18" charset="0"/>
              </a:rPr>
              <a:t>cardia</a:t>
            </a:r>
            <a:r>
              <a:rPr lang="en-US" dirty="0">
                <a:latin typeface="Times New Roman" panose="02020603050405020304" pitchFamily="18" charset="0"/>
                <a:cs typeface="Times New Roman" panose="02020603050405020304" pitchFamily="18" charset="0"/>
              </a:rPr>
              <a:t> is drawn up into the thorax, leading to an increase in the </a:t>
            </a:r>
            <a:r>
              <a:rPr lang="en-US" dirty="0" err="1">
                <a:latin typeface="Times New Roman" panose="02020603050405020304" pitchFamily="18" charset="0"/>
                <a:cs typeface="Times New Roman" panose="02020603050405020304" pitchFamily="18" charset="0"/>
              </a:rPr>
              <a:t>oesophago</a:t>
            </a:r>
            <a:r>
              <a:rPr lang="en-US" dirty="0">
                <a:latin typeface="Times New Roman" panose="02020603050405020304" pitchFamily="18" charset="0"/>
                <a:cs typeface="Times New Roman" panose="02020603050405020304" pitchFamily="18" charset="0"/>
              </a:rPr>
              <a:t>-cardiac angle. This increases the reflux. Later, fibrosis causes shortening of the </a:t>
            </a:r>
            <a:r>
              <a:rPr lang="en-US" dirty="0" err="1" smtClean="0">
                <a:latin typeface="Times New Roman" panose="02020603050405020304" pitchFamily="18" charset="0"/>
                <a:cs typeface="Times New Roman" panose="02020603050405020304" pitchFamily="18" charset="0"/>
              </a:rPr>
              <a:t>oesophagus</a:t>
            </a:r>
            <a:r>
              <a:rPr lang="en-US" dirty="0" smtClean="0">
                <a:latin typeface="Times New Roman" panose="02020603050405020304" pitchFamily="18" charset="0"/>
                <a:cs typeface="Times New Roman" panose="02020603050405020304" pitchFamily="18" charset="0"/>
              </a:rPr>
              <a:t>.</a:t>
            </a:r>
          </a:p>
          <a:p>
            <a:pPr marL="285750" indent="-285750" algn="just">
              <a:lnSpc>
                <a:spcPct val="150000"/>
              </a:lnSpc>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Thus</a:t>
            </a:r>
            <a:r>
              <a:rPr lang="en-US" dirty="0">
                <a:latin typeface="Times New Roman" panose="02020603050405020304" pitchFamily="18" charset="0"/>
                <a:cs typeface="Times New Roman" panose="02020603050405020304" pitchFamily="18" charset="0"/>
              </a:rPr>
              <a:t>, it becomes a vicious circle of </a:t>
            </a:r>
            <a:r>
              <a:rPr lang="en-US" dirty="0" err="1">
                <a:latin typeface="Times New Roman" panose="02020603050405020304" pitchFamily="18" charset="0"/>
                <a:cs typeface="Times New Roman" panose="02020603050405020304" pitchFamily="18" charset="0"/>
              </a:rPr>
              <a:t>oesophagitis</a:t>
            </a:r>
            <a:r>
              <a:rPr lang="en-US" dirty="0">
                <a:latin typeface="Times New Roman" panose="02020603050405020304" pitchFamily="18" charset="0"/>
                <a:cs typeface="Times New Roman" panose="02020603050405020304" pitchFamily="18" charset="0"/>
              </a:rPr>
              <a:t>-longitudinal muscle spasm-displacement of </a:t>
            </a:r>
            <a:r>
              <a:rPr lang="en-US" dirty="0" err="1">
                <a:latin typeface="Times New Roman" panose="02020603050405020304" pitchFamily="18" charset="0"/>
                <a:cs typeface="Times New Roman" panose="02020603050405020304" pitchFamily="18" charset="0"/>
              </a:rPr>
              <a:t>oesophagusincreased</a:t>
            </a:r>
            <a:r>
              <a:rPr lang="en-US" dirty="0">
                <a:latin typeface="Times New Roman" panose="02020603050405020304" pitchFamily="18" charset="0"/>
                <a:cs typeface="Times New Roman" panose="02020603050405020304" pitchFamily="18" charset="0"/>
              </a:rPr>
              <a:t> regurgitation</a:t>
            </a:r>
            <a:r>
              <a:rPr lang="en-US"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01916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33350"/>
            <a:ext cx="8839200" cy="5078313"/>
          </a:xfrm>
          <a:prstGeom prst="rect">
            <a:avLst/>
          </a:prstGeom>
        </p:spPr>
        <p:txBody>
          <a:bodyPr wrap="square">
            <a:spAutoFit/>
          </a:bodyPr>
          <a:lstStyle/>
          <a:p>
            <a:pPr algn="just">
              <a:lnSpc>
                <a:spcPct val="150000"/>
              </a:lnSpc>
            </a:pPr>
            <a:r>
              <a:rPr lang="en-US" b="1" dirty="0">
                <a:latin typeface="Times New Roman" panose="02020603050405020304" pitchFamily="18" charset="0"/>
                <a:cs typeface="Times New Roman" panose="02020603050405020304" pitchFamily="18" charset="0"/>
              </a:rPr>
              <a:t>Clinical features: </a:t>
            </a:r>
          </a:p>
          <a:p>
            <a:pPr algn="just">
              <a:lnSpc>
                <a:spcPct val="150000"/>
              </a:lnSpc>
            </a:pPr>
            <a:r>
              <a:rPr lang="en-US" dirty="0">
                <a:latin typeface="Times New Roman" panose="02020603050405020304" pitchFamily="18" charset="0"/>
                <a:cs typeface="Times New Roman" panose="02020603050405020304" pitchFamily="18" charset="0"/>
              </a:rPr>
              <a:t>Most common presentation of GORD is history of </a:t>
            </a:r>
            <a:r>
              <a:rPr lang="en-US" dirty="0">
                <a:solidFill>
                  <a:srgbClr val="0070C0"/>
                </a:solidFill>
                <a:latin typeface="Times New Roman" panose="02020603050405020304" pitchFamily="18" charset="0"/>
                <a:cs typeface="Times New Roman" panose="02020603050405020304" pitchFamily="18" charset="0"/>
              </a:rPr>
              <a:t>dysphagia, heart bum and regurgitation</a:t>
            </a:r>
            <a:r>
              <a:rPr lang="en-US" dirty="0">
                <a:latin typeface="Times New Roman" panose="02020603050405020304" pitchFamily="18" charset="0"/>
                <a:cs typeface="Times New Roman" panose="02020603050405020304" pitchFamily="18" charset="0"/>
              </a:rPr>
              <a:t>. Heartburn is confined to epigastrium and retrosternal areas, does not radiate to the back. </a:t>
            </a:r>
          </a:p>
          <a:p>
            <a:pPr marL="285750" indent="-285750" algn="just">
              <a:lnSpc>
                <a:spcPct val="150000"/>
              </a:lnSpc>
              <a:buFont typeface="Wingdings" panose="05000000000000000000" pitchFamily="2" charset="2"/>
              <a:buChar char="ü"/>
            </a:pPr>
            <a:r>
              <a:rPr lang="en-US" dirty="0" smtClean="0">
                <a:solidFill>
                  <a:srgbClr val="0070C0"/>
                </a:solidFill>
                <a:latin typeface="Times New Roman" panose="02020603050405020304" pitchFamily="18" charset="0"/>
                <a:cs typeface="Times New Roman" panose="02020603050405020304" pitchFamily="18" charset="0"/>
              </a:rPr>
              <a:t>Retrosternal </a:t>
            </a:r>
            <a:r>
              <a:rPr lang="en-US" dirty="0">
                <a:solidFill>
                  <a:srgbClr val="0070C0"/>
                </a:solidFill>
                <a:latin typeface="Times New Roman" panose="02020603050405020304" pitchFamily="18" charset="0"/>
                <a:cs typeface="Times New Roman" panose="02020603050405020304" pitchFamily="18" charset="0"/>
              </a:rPr>
              <a:t>pain</a:t>
            </a:r>
            <a:r>
              <a:rPr lang="en-US" dirty="0">
                <a:latin typeface="Times New Roman" panose="02020603050405020304" pitchFamily="18" charset="0"/>
                <a:cs typeface="Times New Roman" panose="02020603050405020304" pitchFamily="18" charset="0"/>
              </a:rPr>
              <a:t>: It is burning in nature and becomes worse on lying down. The pain reduces in the sitting position. The pain is described as heart burn and can be confused for angina pectoris. It is relieved on taking antacids. </a:t>
            </a:r>
            <a:endParaRPr lang="en-US"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ü"/>
            </a:pPr>
            <a:r>
              <a:rPr lang="en-US" dirty="0" smtClean="0">
                <a:solidFill>
                  <a:srgbClr val="0070C0"/>
                </a:solidFill>
                <a:latin typeface="Times New Roman" panose="02020603050405020304" pitchFamily="18" charset="0"/>
                <a:cs typeface="Times New Roman" panose="02020603050405020304" pitchFamily="18" charset="0"/>
              </a:rPr>
              <a:t>Heart </a:t>
            </a:r>
            <a:r>
              <a:rPr lang="en-US" dirty="0">
                <a:solidFill>
                  <a:srgbClr val="0070C0"/>
                </a:solidFill>
                <a:latin typeface="Times New Roman" panose="02020603050405020304" pitchFamily="18" charset="0"/>
                <a:cs typeface="Times New Roman" panose="02020603050405020304" pitchFamily="18" charset="0"/>
              </a:rPr>
              <a:t>burn </a:t>
            </a:r>
            <a:r>
              <a:rPr lang="en-US" dirty="0">
                <a:latin typeface="Times New Roman" panose="02020603050405020304" pitchFamily="18" charset="0"/>
                <a:cs typeface="Times New Roman" panose="02020603050405020304" pitchFamily="18" charset="0"/>
              </a:rPr>
              <a:t>is otherwise called </a:t>
            </a:r>
            <a:r>
              <a:rPr lang="en-US" dirty="0" err="1">
                <a:latin typeface="Times New Roman" panose="02020603050405020304" pitchFamily="18" charset="0"/>
                <a:cs typeface="Times New Roman" panose="02020603050405020304" pitchFamily="18" charset="0"/>
              </a:rPr>
              <a:t>pyrosis</a:t>
            </a:r>
            <a:r>
              <a:rPr lang="en-US" dirty="0">
                <a:latin typeface="Times New Roman" panose="02020603050405020304" pitchFamily="18" charset="0"/>
                <a:cs typeface="Times New Roman" panose="02020603050405020304" pitchFamily="18" charset="0"/>
              </a:rPr>
              <a:t>. Occult blood in stools and streaks of blood in the vomitus are common. </a:t>
            </a:r>
            <a:endParaRPr lang="en-US"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ü"/>
            </a:pPr>
            <a:r>
              <a:rPr lang="en-US" dirty="0" err="1" smtClean="0">
                <a:solidFill>
                  <a:srgbClr val="0070C0"/>
                </a:solidFill>
                <a:latin typeface="Times New Roman" panose="02020603050405020304" pitchFamily="18" charset="0"/>
                <a:cs typeface="Times New Roman" panose="02020603050405020304" pitchFamily="18" charset="0"/>
              </a:rPr>
              <a:t>Anaemia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weakness are uncommon features. </a:t>
            </a:r>
            <a:endParaRPr lang="en-US"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ü"/>
            </a:pPr>
            <a:r>
              <a:rPr lang="en-US" dirty="0" smtClean="0">
                <a:solidFill>
                  <a:srgbClr val="0070C0"/>
                </a:solidFill>
                <a:latin typeface="Times New Roman" panose="02020603050405020304" pitchFamily="18" charset="0"/>
                <a:cs typeface="Times New Roman" panose="02020603050405020304" pitchFamily="18" charset="0"/>
              </a:rPr>
              <a:t>Dysphagia</a:t>
            </a:r>
            <a:r>
              <a:rPr lang="en-US" dirty="0">
                <a:solidFill>
                  <a:srgbClr val="0070C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Transient difficulty in swallowing results from spasm due to inflammation of the lower end of </a:t>
            </a:r>
            <a:r>
              <a:rPr lang="en-US" dirty="0" err="1">
                <a:latin typeface="Times New Roman" panose="02020603050405020304" pitchFamily="18" charset="0"/>
                <a:cs typeface="Times New Roman" panose="02020603050405020304" pitchFamily="18" charset="0"/>
              </a:rPr>
              <a:t>oesophagus</a:t>
            </a:r>
            <a:r>
              <a:rPr lang="en-US" dirty="0">
                <a:latin typeface="Times New Roman" panose="02020603050405020304" pitchFamily="18" charset="0"/>
                <a:cs typeface="Times New Roman" panose="02020603050405020304" pitchFamily="18" charset="0"/>
              </a:rPr>
              <a:t>. Late dysphagia is due to stenosis or stricture of the </a:t>
            </a:r>
            <a:r>
              <a:rPr lang="en-US" dirty="0" err="1">
                <a:latin typeface="Times New Roman" panose="02020603050405020304" pitchFamily="18" charset="0"/>
                <a:cs typeface="Times New Roman" panose="02020603050405020304" pitchFamily="18" charset="0"/>
              </a:rPr>
              <a:t>oesophagus</a:t>
            </a:r>
            <a:r>
              <a:rPr lang="en-US" dirty="0">
                <a:latin typeface="Times New Roman" panose="02020603050405020304" pitchFamily="18" charset="0"/>
                <a:cs typeface="Times New Roman" panose="02020603050405020304" pitchFamily="18" charset="0"/>
              </a:rPr>
              <a:t>. Belching is not uncommon</a:t>
            </a:r>
            <a:r>
              <a:rPr lang="en-US"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62822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57150"/>
            <a:ext cx="8991600" cy="5078313"/>
          </a:xfrm>
          <a:prstGeom prst="rect">
            <a:avLst/>
          </a:prstGeom>
        </p:spPr>
        <p:txBody>
          <a:bodyPr wrap="square">
            <a:spAutoFit/>
          </a:bodyPr>
          <a:lstStyle/>
          <a:p>
            <a:pPr algn="just">
              <a:lnSpc>
                <a:spcPct val="150000"/>
              </a:lnSpc>
            </a:pPr>
            <a:r>
              <a:rPr lang="en-US" b="1" dirty="0" smtClean="0">
                <a:latin typeface="Times New Roman" panose="02020603050405020304" pitchFamily="18" charset="0"/>
                <a:cs typeface="Times New Roman" panose="02020603050405020304" pitchFamily="18" charset="0"/>
              </a:rPr>
              <a:t>Modified </a:t>
            </a:r>
            <a:r>
              <a:rPr lang="en-US" b="1" dirty="0" err="1">
                <a:latin typeface="Times New Roman" panose="02020603050405020304" pitchFamily="18" charset="0"/>
                <a:cs typeface="Times New Roman" panose="02020603050405020304" pitchFamily="18" charset="0"/>
              </a:rPr>
              <a:t>Savary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Millier</a:t>
            </a:r>
            <a:r>
              <a:rPr lang="en-US" b="1" dirty="0">
                <a:latin typeface="Times New Roman" panose="02020603050405020304" pitchFamily="18" charset="0"/>
                <a:cs typeface="Times New Roman" panose="02020603050405020304" pitchFamily="18" charset="0"/>
              </a:rPr>
              <a:t> classification of reflux </a:t>
            </a:r>
            <a:r>
              <a:rPr lang="en-US" b="1" dirty="0" err="1">
                <a:latin typeface="Times New Roman" panose="02020603050405020304" pitchFamily="18" charset="0"/>
                <a:cs typeface="Times New Roman" panose="02020603050405020304" pitchFamily="18" charset="0"/>
              </a:rPr>
              <a:t>oesophagitis</a:t>
            </a:r>
            <a:r>
              <a:rPr lang="en-US" b="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pPr algn="just">
              <a:lnSpc>
                <a:spcPct val="150000"/>
              </a:lnSpc>
            </a:pPr>
            <a:r>
              <a:rPr lang="en-US" dirty="0" smtClean="0">
                <a:latin typeface="Times New Roman" panose="02020603050405020304" pitchFamily="18" charset="0"/>
                <a:cs typeface="Times New Roman" panose="02020603050405020304" pitchFamily="18" charset="0"/>
              </a:rPr>
              <a:t>Grade </a:t>
            </a:r>
            <a:r>
              <a:rPr lang="en-US" dirty="0">
                <a:latin typeface="Times New Roman" panose="02020603050405020304" pitchFamily="18" charset="0"/>
                <a:cs typeface="Times New Roman" panose="02020603050405020304" pitchFamily="18" charset="0"/>
              </a:rPr>
              <a:t>I: Single or isolated erosion at or above GE junction </a:t>
            </a:r>
            <a:endParaRPr lang="en-US" dirty="0" smtClean="0">
              <a:latin typeface="Times New Roman" panose="02020603050405020304" pitchFamily="18" charset="0"/>
              <a:cs typeface="Times New Roman" panose="02020603050405020304" pitchFamily="18" charset="0"/>
            </a:endParaRPr>
          </a:p>
          <a:p>
            <a:pPr algn="just">
              <a:lnSpc>
                <a:spcPct val="150000"/>
              </a:lnSpc>
            </a:pPr>
            <a:r>
              <a:rPr lang="en-US" dirty="0" smtClean="0">
                <a:latin typeface="Times New Roman" panose="02020603050405020304" pitchFamily="18" charset="0"/>
                <a:cs typeface="Times New Roman" panose="02020603050405020304" pitchFamily="18" charset="0"/>
              </a:rPr>
              <a:t>Grade </a:t>
            </a:r>
            <a:r>
              <a:rPr lang="en-US" dirty="0">
                <a:latin typeface="Times New Roman" panose="02020603050405020304" pitchFamily="18" charset="0"/>
                <a:cs typeface="Times New Roman" panose="02020603050405020304" pitchFamily="18" charset="0"/>
              </a:rPr>
              <a:t>II: Multiple non-circumferential erosions above GE junction </a:t>
            </a:r>
            <a:endParaRPr lang="en-US" dirty="0" smtClean="0">
              <a:latin typeface="Times New Roman" panose="02020603050405020304" pitchFamily="18" charset="0"/>
              <a:cs typeface="Times New Roman" panose="02020603050405020304" pitchFamily="18" charset="0"/>
            </a:endParaRPr>
          </a:p>
          <a:p>
            <a:pPr algn="just">
              <a:lnSpc>
                <a:spcPct val="150000"/>
              </a:lnSpc>
            </a:pPr>
            <a:r>
              <a:rPr lang="en-US" dirty="0" smtClean="0">
                <a:latin typeface="Times New Roman" panose="02020603050405020304" pitchFamily="18" charset="0"/>
                <a:cs typeface="Times New Roman" panose="02020603050405020304" pitchFamily="18" charset="0"/>
              </a:rPr>
              <a:t>Grade </a:t>
            </a:r>
            <a:r>
              <a:rPr lang="en-US" dirty="0">
                <a:latin typeface="Times New Roman" panose="02020603050405020304" pitchFamily="18" charset="0"/>
                <a:cs typeface="Times New Roman" panose="02020603050405020304" pitchFamily="18" charset="0"/>
              </a:rPr>
              <a:t>III: Circumferential erosions above GE junction </a:t>
            </a:r>
            <a:endParaRPr lang="en-US" dirty="0" smtClean="0">
              <a:latin typeface="Times New Roman" panose="02020603050405020304" pitchFamily="18" charset="0"/>
              <a:cs typeface="Times New Roman" panose="02020603050405020304" pitchFamily="18" charset="0"/>
            </a:endParaRPr>
          </a:p>
          <a:p>
            <a:pPr algn="just">
              <a:lnSpc>
                <a:spcPct val="150000"/>
              </a:lnSpc>
            </a:pPr>
            <a:r>
              <a:rPr lang="en-US" dirty="0" smtClean="0">
                <a:latin typeface="Times New Roman" panose="02020603050405020304" pitchFamily="18" charset="0"/>
                <a:cs typeface="Times New Roman" panose="02020603050405020304" pitchFamily="18" charset="0"/>
              </a:rPr>
              <a:t>Grade </a:t>
            </a:r>
            <a:r>
              <a:rPr lang="en-US" dirty="0">
                <a:latin typeface="Times New Roman" panose="02020603050405020304" pitchFamily="18" charset="0"/>
                <a:cs typeface="Times New Roman" panose="02020603050405020304" pitchFamily="18" charset="0"/>
              </a:rPr>
              <a:t>IV: Chronic lesion-stricture, ulceration/short </a:t>
            </a:r>
            <a:r>
              <a:rPr lang="en-US" dirty="0" err="1">
                <a:latin typeface="Times New Roman" panose="02020603050405020304" pitchFamily="18" charset="0"/>
                <a:cs typeface="Times New Roman" panose="02020603050405020304" pitchFamily="18" charset="0"/>
              </a:rPr>
              <a:t>oesophagus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lnSpc>
                <a:spcPct val="150000"/>
              </a:lnSpc>
            </a:pPr>
            <a:r>
              <a:rPr lang="en-US" dirty="0" smtClean="0">
                <a:latin typeface="Times New Roman" panose="02020603050405020304" pitchFamily="18" charset="0"/>
                <a:cs typeface="Times New Roman" panose="02020603050405020304" pitchFamily="18" charset="0"/>
              </a:rPr>
              <a:t>Grade </a:t>
            </a:r>
            <a:r>
              <a:rPr lang="en-US" dirty="0">
                <a:latin typeface="Times New Roman" panose="02020603050405020304" pitchFamily="18" charset="0"/>
                <a:cs typeface="Times New Roman" panose="02020603050405020304" pitchFamily="18" charset="0"/>
              </a:rPr>
              <a:t>V: Columnar epithelium in continuity with Z line (Barrett's </a:t>
            </a:r>
            <a:r>
              <a:rPr lang="en-US" dirty="0" err="1">
                <a:latin typeface="Times New Roman" panose="02020603050405020304" pitchFamily="18" charset="0"/>
                <a:cs typeface="Times New Roman" panose="02020603050405020304" pitchFamily="18" charset="0"/>
              </a:rPr>
              <a:t>oesophagus</a:t>
            </a:r>
            <a:r>
              <a:rPr lang="en-US" dirty="0" smtClean="0">
                <a:latin typeface="Times New Roman" panose="02020603050405020304" pitchFamily="18" charset="0"/>
                <a:cs typeface="Times New Roman" panose="02020603050405020304" pitchFamily="18" charset="0"/>
              </a:rPr>
              <a:t>)</a:t>
            </a:r>
          </a:p>
          <a:p>
            <a:pPr algn="just">
              <a:lnSpc>
                <a:spcPct val="150000"/>
              </a:lnSpc>
            </a:pPr>
            <a:r>
              <a:rPr lang="en-US" b="1" dirty="0" smtClean="0">
                <a:latin typeface="Times New Roman" panose="02020603050405020304" pitchFamily="18" charset="0"/>
                <a:cs typeface="Times New Roman" panose="02020603050405020304" pitchFamily="18" charset="0"/>
              </a:rPr>
              <a:t>Investigations:</a:t>
            </a:r>
          </a:p>
          <a:p>
            <a:pPr marL="285750" indent="-285750" algn="just">
              <a:lnSpc>
                <a:spcPct val="150000"/>
              </a:lnSpc>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Barium </a:t>
            </a:r>
            <a:r>
              <a:rPr lang="en-US" dirty="0">
                <a:latin typeface="Times New Roman" panose="02020603050405020304" pitchFamily="18" charset="0"/>
                <a:cs typeface="Times New Roman" panose="02020603050405020304" pitchFamily="18" charset="0"/>
              </a:rPr>
              <a:t>swallow' in the </a:t>
            </a:r>
            <a:r>
              <a:rPr lang="en-US" dirty="0" err="1">
                <a:latin typeface="Times New Roman" panose="02020603050405020304" pitchFamily="18" charset="0"/>
                <a:cs typeface="Times New Roman" panose="02020603050405020304" pitchFamily="18" charset="0"/>
              </a:rPr>
              <a:t>Trendelenburg's</a:t>
            </a:r>
            <a:r>
              <a:rPr lang="en-US" dirty="0">
                <a:latin typeface="Times New Roman" panose="02020603050405020304" pitchFamily="18" charset="0"/>
                <a:cs typeface="Times New Roman" panose="02020603050405020304" pitchFamily="18" charset="0"/>
              </a:rPr>
              <a:t> position (head down position) can demonstrate the reverse flow of barium into the lower end of the </a:t>
            </a:r>
            <a:r>
              <a:rPr lang="en-US" dirty="0" err="1">
                <a:latin typeface="Times New Roman" panose="02020603050405020304" pitchFamily="18" charset="0"/>
                <a:cs typeface="Times New Roman" panose="02020603050405020304" pitchFamily="18" charset="0"/>
              </a:rPr>
              <a:t>oesophagus</a:t>
            </a:r>
            <a:r>
              <a:rPr lang="en-US" dirty="0">
                <a:latin typeface="Times New Roman" panose="02020603050405020304" pitchFamily="18" charset="0"/>
                <a:cs typeface="Times New Roman" panose="02020603050405020304" pitchFamily="18" charset="0"/>
              </a:rPr>
              <a:t> (from the stomach</a:t>
            </a:r>
            <a:r>
              <a:rPr lang="en-US" dirty="0" smtClean="0">
                <a:latin typeface="Times New Roman" panose="02020603050405020304" pitchFamily="18" charset="0"/>
                <a:cs typeface="Times New Roman" panose="02020603050405020304" pitchFamily="18" charset="0"/>
              </a:rPr>
              <a:t>).</a:t>
            </a:r>
          </a:p>
          <a:p>
            <a:pPr marL="285750" indent="-285750" algn="just">
              <a:lnSpc>
                <a:spcPct val="150000"/>
              </a:lnSpc>
              <a:buFont typeface="Wingdings" panose="05000000000000000000" pitchFamily="2" charset="2"/>
              <a:buChar char="ü"/>
            </a:pPr>
            <a:r>
              <a:rPr lang="en-US" dirty="0" err="1" smtClean="0">
                <a:latin typeface="Times New Roman" panose="02020603050405020304" pitchFamily="18" charset="0"/>
                <a:cs typeface="Times New Roman" panose="02020603050405020304" pitchFamily="18" charset="0"/>
              </a:rPr>
              <a:t>Oesophagoscopy</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may reveal red, angry looking mucosa in the lower end of the </a:t>
            </a:r>
            <a:r>
              <a:rPr lang="en-US" dirty="0" err="1" smtClean="0">
                <a:latin typeface="Times New Roman" panose="02020603050405020304" pitchFamily="18" charset="0"/>
                <a:cs typeface="Times New Roman" panose="02020603050405020304" pitchFamily="18" charset="0"/>
              </a:rPr>
              <a:t>oesophagus</a:t>
            </a:r>
            <a:r>
              <a:rPr lang="en-US" dirty="0" smtClean="0">
                <a:latin typeface="Times New Roman" panose="02020603050405020304" pitchFamily="18" charset="0"/>
                <a:cs typeface="Times New Roman" panose="02020603050405020304" pitchFamily="18" charset="0"/>
              </a:rPr>
              <a:t>.</a:t>
            </a:r>
          </a:p>
          <a:p>
            <a:pPr marL="285750" indent="-285750" algn="just">
              <a:lnSpc>
                <a:spcPct val="150000"/>
              </a:lnSpc>
              <a:buFont typeface="Wingdings" panose="05000000000000000000" pitchFamily="2" charset="2"/>
              <a:buChar char="ü"/>
            </a:pPr>
            <a:r>
              <a:rPr lang="en-US" dirty="0" err="1" smtClean="0">
                <a:latin typeface="Times New Roman" panose="02020603050405020304" pitchFamily="18" charset="0"/>
                <a:cs typeface="Times New Roman" panose="02020603050405020304" pitchFamily="18" charset="0"/>
              </a:rPr>
              <a:t>Oesophageal</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manometry</a:t>
            </a:r>
            <a:r>
              <a:rPr lang="en-US" dirty="0">
                <a:latin typeface="Times New Roman" panose="02020603050405020304" pitchFamily="18" charset="0"/>
                <a:cs typeface="Times New Roman" panose="02020603050405020304" pitchFamily="18" charset="0"/>
              </a:rPr>
              <a:t> to detect motility disorders. </a:t>
            </a:r>
            <a:endParaRPr lang="en-US"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24-hour </a:t>
            </a:r>
            <a:r>
              <a:rPr lang="en-US" dirty="0">
                <a:latin typeface="Times New Roman" panose="02020603050405020304" pitchFamily="18" charset="0"/>
                <a:cs typeface="Times New Roman" panose="02020603050405020304" pitchFamily="18" charset="0"/>
              </a:rPr>
              <a:t>pH monitoring is the gold standard.  </a:t>
            </a:r>
          </a:p>
        </p:txBody>
      </p:sp>
    </p:spTree>
    <p:extLst>
      <p:ext uri="{BB962C8B-B14F-4D97-AF65-F5344CB8AC3E}">
        <p14:creationId xmlns:p14="http://schemas.microsoft.com/office/powerpoint/2010/main" val="1200911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6503"/>
            <a:ext cx="8991600" cy="4893647"/>
          </a:xfrm>
          <a:prstGeom prst="rect">
            <a:avLst/>
          </a:prstGeom>
        </p:spPr>
        <p:txBody>
          <a:bodyPr wrap="square">
            <a:spAutoFit/>
          </a:bodyPr>
          <a:lstStyle/>
          <a:p>
            <a:pPr algn="just">
              <a:lnSpc>
                <a:spcPct val="150000"/>
              </a:lnSpc>
            </a:pPr>
            <a:r>
              <a:rPr lang="en-US" sz="1600" b="1" dirty="0">
                <a:latin typeface="Times New Roman" panose="02020603050405020304" pitchFamily="18" charset="0"/>
                <a:cs typeface="Times New Roman" panose="02020603050405020304" pitchFamily="18" charset="0"/>
              </a:rPr>
              <a:t>Medical </a:t>
            </a:r>
            <a:r>
              <a:rPr lang="en-US" sz="1600" b="1" dirty="0" smtClean="0">
                <a:latin typeface="Times New Roman" panose="02020603050405020304" pitchFamily="18" charset="0"/>
                <a:cs typeface="Times New Roman" panose="02020603050405020304" pitchFamily="18" charset="0"/>
              </a:rPr>
              <a:t>management: </a:t>
            </a:r>
          </a:p>
          <a:p>
            <a:pPr marL="285750" indent="-285750" algn="just">
              <a:lnSpc>
                <a:spcPct val="150000"/>
              </a:lnSpc>
              <a:buFont typeface="Wingdings" panose="05000000000000000000" pitchFamily="2" charset="2"/>
              <a:buChar char="ü"/>
            </a:pPr>
            <a:r>
              <a:rPr lang="en-US" sz="1600" dirty="0" smtClean="0">
                <a:latin typeface="Times New Roman" panose="02020603050405020304" pitchFamily="18" charset="0"/>
                <a:cs typeface="Times New Roman" panose="02020603050405020304" pitchFamily="18" charset="0"/>
              </a:rPr>
              <a:t>Lifestyle </a:t>
            </a:r>
            <a:r>
              <a:rPr lang="en-US" sz="1600" dirty="0">
                <a:latin typeface="Times New Roman" panose="02020603050405020304" pitchFamily="18" charset="0"/>
                <a:cs typeface="Times New Roman" panose="02020603050405020304" pitchFamily="18" charset="0"/>
              </a:rPr>
              <a:t>modification • Stop smoking • Stop alcohol • Control obesity • Avoid coffee, chocolate and coke • Head up-propped-up position • Avoid stooping • Avoid tight garments </a:t>
            </a:r>
            <a:r>
              <a:rPr lang="en-US" sz="1600" dirty="0" smtClean="0">
                <a:latin typeface="Times New Roman" panose="02020603050405020304" pitchFamily="18" charset="0"/>
                <a:cs typeface="Times New Roman" panose="02020603050405020304" pitchFamily="18" charset="0"/>
              </a:rPr>
              <a:t>.</a:t>
            </a:r>
          </a:p>
          <a:p>
            <a:pPr marL="285750" indent="-285750" algn="just">
              <a:lnSpc>
                <a:spcPct val="150000"/>
              </a:lnSpc>
              <a:buFont typeface="Wingdings" panose="05000000000000000000" pitchFamily="2" charset="2"/>
              <a:buChar char="ü"/>
            </a:pPr>
            <a:r>
              <a:rPr lang="en-US" sz="1600" dirty="0" smtClean="0">
                <a:latin typeface="Times New Roman" panose="02020603050405020304" pitchFamily="18" charset="0"/>
                <a:cs typeface="Times New Roman" panose="02020603050405020304" pitchFamily="18" charset="0"/>
              </a:rPr>
              <a:t>Drugs </a:t>
            </a:r>
            <a:r>
              <a:rPr lang="en-US" sz="1600" dirty="0">
                <a:latin typeface="Times New Roman" panose="02020603050405020304" pitchFamily="18" charset="0"/>
                <a:cs typeface="Times New Roman" panose="02020603050405020304" pitchFamily="18" charset="0"/>
              </a:rPr>
              <a:t>• Antacids </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Proton pump inhibitors: Pantoprazole 40 mg, esomeprazole till 20 mg may have to be given for one or two months or full symptoms are controlled. These are </a:t>
            </a:r>
            <a:r>
              <a:rPr lang="en-US" sz="1600" dirty="0" err="1">
                <a:latin typeface="Times New Roman" panose="02020603050405020304" pitchFamily="18" charset="0"/>
                <a:cs typeface="Times New Roman" panose="02020603050405020304" pitchFamily="18" charset="0"/>
              </a:rPr>
              <a:t>antisecretory</a:t>
            </a:r>
            <a:r>
              <a:rPr lang="en-US" sz="1600" dirty="0">
                <a:latin typeface="Times New Roman" panose="02020603050405020304" pitchFamily="18" charset="0"/>
                <a:cs typeface="Times New Roman" panose="02020603050405020304" pitchFamily="18" charset="0"/>
              </a:rPr>
              <a:t> drugs. • </a:t>
            </a:r>
            <a:r>
              <a:rPr lang="en-US" sz="1600" dirty="0" err="1">
                <a:latin typeface="Times New Roman" panose="02020603050405020304" pitchFamily="18" charset="0"/>
                <a:cs typeface="Times New Roman" panose="02020603050405020304" pitchFamily="18" charset="0"/>
              </a:rPr>
              <a:t>Prokinetics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ltopride</a:t>
            </a:r>
            <a:r>
              <a:rPr lang="en-US" sz="1600" dirty="0">
                <a:latin typeface="Times New Roman" panose="02020603050405020304" pitchFamily="18" charset="0"/>
                <a:cs typeface="Times New Roman" panose="02020603050405020304" pitchFamily="18" charset="0"/>
              </a:rPr>
              <a:t> 50 mg can be given 2-3 times a day for 8 weeks on empty stomach. </a:t>
            </a:r>
            <a:r>
              <a:rPr lang="en-US" sz="1600" dirty="0" err="1">
                <a:latin typeface="Times New Roman" panose="02020603050405020304" pitchFamily="18" charset="0"/>
                <a:cs typeface="Times New Roman" panose="02020603050405020304" pitchFamily="18" charset="0"/>
              </a:rPr>
              <a:t>Prokinetics</a:t>
            </a:r>
            <a:r>
              <a:rPr lang="en-US" sz="1600" dirty="0">
                <a:latin typeface="Times New Roman" panose="02020603050405020304" pitchFamily="18" charset="0"/>
                <a:cs typeface="Times New Roman" panose="02020603050405020304" pitchFamily="18" charset="0"/>
              </a:rPr>
              <a:t> enhance motility. </a:t>
            </a:r>
            <a:r>
              <a:rPr lang="en-US" sz="1600" dirty="0" err="1">
                <a:latin typeface="Times New Roman" panose="02020603050405020304" pitchFamily="18" charset="0"/>
                <a:cs typeface="Times New Roman" panose="02020603050405020304" pitchFamily="18" charset="0"/>
              </a:rPr>
              <a:t>Cisapride</a:t>
            </a:r>
            <a:r>
              <a:rPr lang="en-US" sz="1600" dirty="0">
                <a:latin typeface="Times New Roman" panose="02020603050405020304" pitchFamily="18" charset="0"/>
                <a:cs typeface="Times New Roman" panose="02020603050405020304" pitchFamily="18" charset="0"/>
              </a:rPr>
              <a:t> and </a:t>
            </a:r>
            <a:r>
              <a:rPr lang="en-US" sz="1600" dirty="0" err="1">
                <a:latin typeface="Times New Roman" panose="02020603050405020304" pitchFamily="18" charset="0"/>
                <a:cs typeface="Times New Roman" panose="02020603050405020304" pitchFamily="18" charset="0"/>
              </a:rPr>
              <a:t>mosapride</a:t>
            </a:r>
            <a:r>
              <a:rPr lang="en-US" sz="1600" dirty="0">
                <a:latin typeface="Times New Roman" panose="02020603050405020304" pitchFamily="18" charset="0"/>
                <a:cs typeface="Times New Roman" panose="02020603050405020304" pitchFamily="18" charset="0"/>
              </a:rPr>
              <a:t> are not </a:t>
            </a:r>
            <a:r>
              <a:rPr lang="en-US" sz="1600" dirty="0" err="1">
                <a:latin typeface="Times New Roman" panose="02020603050405020304" pitchFamily="18" charset="0"/>
                <a:cs typeface="Times New Roman" panose="02020603050405020304" pitchFamily="18" charset="0"/>
              </a:rPr>
              <a:t>favoured</a:t>
            </a:r>
            <a:r>
              <a:rPr lang="en-US" sz="1600" dirty="0">
                <a:latin typeface="Times New Roman" panose="02020603050405020304" pitchFamily="18" charset="0"/>
                <a:cs typeface="Times New Roman" panose="02020603050405020304" pitchFamily="18" charset="0"/>
              </a:rPr>
              <a:t> because they can cause cardiac </a:t>
            </a:r>
            <a:r>
              <a:rPr lang="en-US" sz="1600" dirty="0" smtClean="0">
                <a:latin typeface="Times New Roman" panose="02020603050405020304" pitchFamily="18" charset="0"/>
                <a:cs typeface="Times New Roman" panose="02020603050405020304" pitchFamily="18" charset="0"/>
              </a:rPr>
              <a:t>arrhythmias.</a:t>
            </a:r>
          </a:p>
          <a:p>
            <a:pPr marL="285750" indent="-285750" algn="just">
              <a:lnSpc>
                <a:spcPct val="150000"/>
              </a:lnSpc>
              <a:buFont typeface="Wingdings" panose="05000000000000000000" pitchFamily="2" charset="2"/>
              <a:buChar char="ü"/>
            </a:pPr>
            <a:r>
              <a:rPr lang="en-US" sz="1600" dirty="0" smtClean="0">
                <a:latin typeface="Times New Roman" panose="02020603050405020304" pitchFamily="18" charset="0"/>
                <a:cs typeface="Times New Roman" panose="02020603050405020304" pitchFamily="18" charset="0"/>
              </a:rPr>
              <a:t>Mucosa </a:t>
            </a:r>
            <a:r>
              <a:rPr lang="en-US" sz="1600" dirty="0">
                <a:latin typeface="Times New Roman" panose="02020603050405020304" pitchFamily="18" charset="0"/>
                <a:cs typeface="Times New Roman" panose="02020603050405020304" pitchFamily="18" charset="0"/>
              </a:rPr>
              <a:t>protective agents • </a:t>
            </a:r>
            <a:r>
              <a:rPr lang="en-US" sz="1600" dirty="0" err="1">
                <a:latin typeface="Times New Roman" panose="02020603050405020304" pitchFamily="18" charset="0"/>
                <a:cs typeface="Times New Roman" panose="02020603050405020304" pitchFamily="18" charset="0"/>
              </a:rPr>
              <a:t>Sucralfate</a:t>
            </a:r>
            <a:r>
              <a:rPr lang="en-US" sz="1600" dirty="0">
                <a:latin typeface="Times New Roman" panose="02020603050405020304" pitchFamily="18" charset="0"/>
                <a:cs typeface="Times New Roman" panose="02020603050405020304" pitchFamily="18" charset="0"/>
              </a:rPr>
              <a:t> colloidal bismuth---</a:t>
            </a:r>
            <a:r>
              <a:rPr lang="en-US" sz="1600" dirty="0" err="1">
                <a:latin typeface="Times New Roman" panose="02020603050405020304" pitchFamily="18" charset="0"/>
                <a:cs typeface="Times New Roman" panose="02020603050405020304" pitchFamily="18" charset="0"/>
              </a:rPr>
              <a:t>cytoprotective</a:t>
            </a:r>
            <a:r>
              <a:rPr lang="en-US" sz="1600" dirty="0">
                <a:latin typeface="Times New Roman" panose="02020603050405020304" pitchFamily="18" charset="0"/>
                <a:cs typeface="Times New Roman" panose="02020603050405020304" pitchFamily="18" charset="0"/>
              </a:rPr>
              <a:t> agent. • It is a sucrose sulfate-</a:t>
            </a:r>
            <a:r>
              <a:rPr lang="en-US" sz="1600" dirty="0" err="1">
                <a:latin typeface="Times New Roman" panose="02020603050405020304" pitchFamily="18" charset="0"/>
                <a:cs typeface="Times New Roman" panose="02020603050405020304" pitchFamily="18" charset="0"/>
              </a:rPr>
              <a:t>aluminium</a:t>
            </a:r>
            <a:r>
              <a:rPr lang="en-US" sz="1600" dirty="0">
                <a:latin typeface="Times New Roman" panose="02020603050405020304" pitchFamily="18" charset="0"/>
                <a:cs typeface="Times New Roman" panose="02020603050405020304" pitchFamily="18" charset="0"/>
              </a:rPr>
              <a:t> complex which binds to the mucosa. Thus it protects mucosa of GI tract against hydrochloric acid. • Colloidal bismuth compounds</a:t>
            </a:r>
            <a:r>
              <a:rPr lang="en-US" sz="1600" dirty="0" smtClean="0">
                <a:latin typeface="Times New Roman" panose="02020603050405020304" pitchFamily="18" charset="0"/>
                <a:cs typeface="Times New Roman" panose="02020603050405020304" pitchFamily="18" charset="0"/>
              </a:rPr>
              <a:t>.</a:t>
            </a:r>
          </a:p>
          <a:p>
            <a:pPr marL="285750" indent="-285750" algn="just">
              <a:lnSpc>
                <a:spcPct val="150000"/>
              </a:lnSpc>
              <a:buFont typeface="Wingdings" panose="05000000000000000000" pitchFamily="2" charset="2"/>
              <a:buChar char="ü"/>
            </a:pPr>
            <a:r>
              <a:rPr lang="en-US" sz="1600" dirty="0" err="1" smtClean="0">
                <a:latin typeface="Times New Roman" panose="02020603050405020304" pitchFamily="18" charset="0"/>
                <a:cs typeface="Times New Roman" panose="02020603050405020304" pitchFamily="18" charset="0"/>
              </a:rPr>
              <a:t>Endotherapy</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Endoscopic plication/suturing • </a:t>
            </a:r>
            <a:r>
              <a:rPr lang="en-US" sz="1600" dirty="0" err="1">
                <a:latin typeface="Times New Roman" panose="02020603050405020304" pitchFamily="18" charset="0"/>
                <a:cs typeface="Times New Roman" panose="02020603050405020304" pitchFamily="18" charset="0"/>
              </a:rPr>
              <a:t>Enteryx</a:t>
            </a:r>
            <a:r>
              <a:rPr lang="en-US" sz="1600" dirty="0">
                <a:latin typeface="Times New Roman" panose="02020603050405020304" pitchFamily="18" charset="0"/>
                <a:cs typeface="Times New Roman" panose="02020603050405020304" pitchFamily="18" charset="0"/>
              </a:rPr>
              <a:t> injection • </a:t>
            </a:r>
            <a:r>
              <a:rPr lang="en-US" sz="1600" dirty="0" err="1">
                <a:latin typeface="Times New Roman" panose="02020603050405020304" pitchFamily="18" charset="0"/>
                <a:cs typeface="Times New Roman" panose="02020603050405020304" pitchFamily="18" charset="0"/>
              </a:rPr>
              <a:t>Plexiglass</a:t>
            </a:r>
            <a:r>
              <a:rPr lang="en-US" sz="1600" dirty="0">
                <a:latin typeface="Times New Roman" panose="02020603050405020304" pitchFamily="18" charset="0"/>
                <a:cs typeface="Times New Roman" panose="02020603050405020304" pitchFamily="18" charset="0"/>
              </a:rPr>
              <a:t> microspheres (PMMA): Through an endoscopic needle, microspheres suspended in gelatin are injected. Gelatin is absorbed and spheres cause tissue bulking.</a:t>
            </a:r>
          </a:p>
        </p:txBody>
      </p:sp>
    </p:spTree>
    <p:extLst>
      <p:ext uri="{BB962C8B-B14F-4D97-AF65-F5344CB8AC3E}">
        <p14:creationId xmlns:p14="http://schemas.microsoft.com/office/powerpoint/2010/main" val="788816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7033"/>
            <a:ext cx="8915400" cy="4939814"/>
          </a:xfrm>
          <a:prstGeom prst="rect">
            <a:avLst/>
          </a:prstGeom>
        </p:spPr>
        <p:txBody>
          <a:bodyPr wrap="square">
            <a:spAutoFit/>
          </a:bodyPr>
          <a:lstStyle/>
          <a:p>
            <a:pPr algn="just">
              <a:lnSpc>
                <a:spcPct val="150000"/>
              </a:lnSpc>
            </a:pPr>
            <a:r>
              <a:rPr lang="en-US" sz="1500" b="1" dirty="0" smtClean="0">
                <a:latin typeface="Times New Roman" panose="02020603050405020304" pitchFamily="18" charset="0"/>
                <a:cs typeface="Times New Roman" panose="02020603050405020304" pitchFamily="18" charset="0"/>
              </a:rPr>
              <a:t>Surgery</a:t>
            </a:r>
            <a:r>
              <a:rPr lang="en-US" sz="1500" b="1" dirty="0">
                <a:latin typeface="Times New Roman" panose="02020603050405020304" pitchFamily="18" charset="0"/>
                <a:cs typeface="Times New Roman" panose="02020603050405020304" pitchFamily="18" charset="0"/>
              </a:rPr>
              <a:t>: </a:t>
            </a:r>
            <a:endParaRPr lang="en-US" sz="1500" b="1" dirty="0" smtClean="0">
              <a:latin typeface="Times New Roman" panose="02020603050405020304" pitchFamily="18" charset="0"/>
              <a:cs typeface="Times New Roman" panose="02020603050405020304" pitchFamily="18" charset="0"/>
            </a:endParaRPr>
          </a:p>
          <a:p>
            <a:pPr algn="just">
              <a:lnSpc>
                <a:spcPct val="150000"/>
              </a:lnSpc>
            </a:pPr>
            <a:r>
              <a:rPr lang="en-US" sz="1500" dirty="0" smtClean="0">
                <a:latin typeface="Times New Roman" panose="02020603050405020304" pitchFamily="18" charset="0"/>
                <a:cs typeface="Times New Roman" panose="02020603050405020304" pitchFamily="18" charset="0"/>
              </a:rPr>
              <a:t>Indication 1</a:t>
            </a:r>
            <a:r>
              <a:rPr lang="en-US" sz="1500" dirty="0">
                <a:latin typeface="Times New Roman" panose="02020603050405020304" pitchFamily="18" charset="0"/>
                <a:cs typeface="Times New Roman" panose="02020603050405020304" pitchFamily="18" charset="0"/>
              </a:rPr>
              <a:t>. Intractable pain 2. Complications such as </a:t>
            </a:r>
            <a:r>
              <a:rPr lang="en-US" sz="1500" dirty="0" err="1">
                <a:latin typeface="Times New Roman" panose="02020603050405020304" pitchFamily="18" charset="0"/>
                <a:cs typeface="Times New Roman" panose="02020603050405020304" pitchFamily="18" charset="0"/>
              </a:rPr>
              <a:t>haemorrhage</a:t>
            </a:r>
            <a:r>
              <a:rPr lang="en-US" sz="1500" dirty="0">
                <a:latin typeface="Times New Roman" panose="02020603050405020304" pitchFamily="18" charset="0"/>
                <a:cs typeface="Times New Roman" panose="02020603050405020304" pitchFamily="18" charset="0"/>
              </a:rPr>
              <a:t> or stricture </a:t>
            </a:r>
            <a:endParaRPr lang="en-US" sz="1500" dirty="0" smtClean="0">
              <a:latin typeface="Times New Roman" panose="02020603050405020304" pitchFamily="18" charset="0"/>
              <a:cs typeface="Times New Roman" panose="02020603050405020304" pitchFamily="18" charset="0"/>
            </a:endParaRPr>
          </a:p>
          <a:p>
            <a:pPr algn="just">
              <a:lnSpc>
                <a:spcPct val="150000"/>
              </a:lnSpc>
            </a:pPr>
            <a:r>
              <a:rPr lang="en-US" sz="1500" b="1" dirty="0" smtClean="0">
                <a:latin typeface="Times New Roman" panose="02020603050405020304" pitchFamily="18" charset="0"/>
                <a:cs typeface="Times New Roman" panose="02020603050405020304" pitchFamily="18" charset="0"/>
              </a:rPr>
              <a:t>Types </a:t>
            </a:r>
            <a:r>
              <a:rPr lang="en-US" sz="1500" b="1" dirty="0">
                <a:latin typeface="Times New Roman" panose="02020603050405020304" pitchFamily="18" charset="0"/>
                <a:cs typeface="Times New Roman" panose="02020603050405020304" pitchFamily="18" charset="0"/>
              </a:rPr>
              <a:t>of surgery</a:t>
            </a:r>
            <a:r>
              <a:rPr lang="en-US" sz="1500" b="1" dirty="0" smtClean="0">
                <a:latin typeface="Times New Roman" panose="02020603050405020304" pitchFamily="18" charset="0"/>
                <a:cs typeface="Times New Roman" panose="02020603050405020304" pitchFamily="18" charset="0"/>
              </a:rPr>
              <a:t>:</a:t>
            </a:r>
          </a:p>
          <a:p>
            <a:pPr algn="just">
              <a:lnSpc>
                <a:spcPct val="150000"/>
              </a:lnSpc>
            </a:pPr>
            <a:r>
              <a:rPr lang="en-US" sz="1500" dirty="0" smtClean="0">
                <a:latin typeface="Times New Roman" panose="02020603050405020304" pitchFamily="18" charset="0"/>
                <a:cs typeface="Times New Roman" panose="02020603050405020304" pitchFamily="18" charset="0"/>
              </a:rPr>
              <a:t>Three </a:t>
            </a:r>
            <a:r>
              <a:rPr lang="en-US" sz="1500" dirty="0">
                <a:latin typeface="Times New Roman" panose="02020603050405020304" pitchFamily="18" charset="0"/>
                <a:cs typeface="Times New Roman" panose="02020603050405020304" pitchFamily="18" charset="0"/>
              </a:rPr>
              <a:t>types of anti-reflux operation are commonly practiced. These are — (1) </a:t>
            </a:r>
            <a:r>
              <a:rPr lang="en-US" sz="1500" dirty="0" err="1">
                <a:latin typeface="Times New Roman" panose="02020603050405020304" pitchFamily="18" charset="0"/>
                <a:cs typeface="Times New Roman" panose="02020603050405020304" pitchFamily="18" charset="0"/>
              </a:rPr>
              <a:t>Nissen</a:t>
            </a:r>
            <a:r>
              <a:rPr lang="en-US" sz="1500" dirty="0">
                <a:latin typeface="Times New Roman" panose="02020603050405020304" pitchFamily="18" charset="0"/>
                <a:cs typeface="Times New Roman" panose="02020603050405020304" pitchFamily="18" charset="0"/>
              </a:rPr>
              <a:t> fundoplication, (2) </a:t>
            </a:r>
            <a:r>
              <a:rPr lang="en-US" sz="1500" dirty="0" err="1">
                <a:latin typeface="Times New Roman" panose="02020603050405020304" pitchFamily="18" charset="0"/>
                <a:cs typeface="Times New Roman" panose="02020603050405020304" pitchFamily="18" charset="0"/>
              </a:rPr>
              <a:t>Belsey</a:t>
            </a:r>
            <a:r>
              <a:rPr lang="en-US" sz="1500" dirty="0">
                <a:latin typeface="Times New Roman" panose="02020603050405020304" pitchFamily="18" charset="0"/>
                <a:cs typeface="Times New Roman" panose="02020603050405020304" pitchFamily="18" charset="0"/>
              </a:rPr>
              <a:t> Mark IV operation and (3) Hill posterior </a:t>
            </a:r>
            <a:r>
              <a:rPr lang="en-US" sz="1500" dirty="0" err="1">
                <a:latin typeface="Times New Roman" panose="02020603050405020304" pitchFamily="18" charset="0"/>
                <a:cs typeface="Times New Roman" panose="02020603050405020304" pitchFamily="18" charset="0"/>
              </a:rPr>
              <a:t>gastropexy</a:t>
            </a:r>
            <a:r>
              <a:rPr lang="en-US" sz="1500" dirty="0">
                <a:latin typeface="Times New Roman" panose="02020603050405020304" pitchFamily="18" charset="0"/>
                <a:cs typeface="Times New Roman" panose="02020603050405020304" pitchFamily="18" charset="0"/>
              </a:rPr>
              <a:t> and calibration of the </a:t>
            </a:r>
            <a:r>
              <a:rPr lang="en-US" sz="1500" dirty="0" err="1">
                <a:latin typeface="Times New Roman" panose="02020603050405020304" pitchFamily="18" charset="0"/>
                <a:cs typeface="Times New Roman" panose="02020603050405020304" pitchFamily="18" charset="0"/>
              </a:rPr>
              <a:t>cardia</a:t>
            </a:r>
            <a:r>
              <a:rPr lang="en-US" sz="1500" dirty="0">
                <a:latin typeface="Times New Roman" panose="02020603050405020304" pitchFamily="18" charset="0"/>
                <a:cs typeface="Times New Roman" panose="02020603050405020304" pitchFamily="18" charset="0"/>
              </a:rPr>
              <a:t>. </a:t>
            </a:r>
            <a:endParaRPr lang="en-US" sz="1500" dirty="0" smtClean="0">
              <a:latin typeface="Times New Roman" panose="02020603050405020304" pitchFamily="18" charset="0"/>
              <a:cs typeface="Times New Roman" panose="02020603050405020304" pitchFamily="18" charset="0"/>
            </a:endParaRPr>
          </a:p>
          <a:p>
            <a:pPr marL="342900" indent="-342900" algn="just">
              <a:lnSpc>
                <a:spcPct val="150000"/>
              </a:lnSpc>
              <a:buAutoNum type="arabicPeriod"/>
            </a:pPr>
            <a:r>
              <a:rPr lang="en-US" sz="1500" b="1" dirty="0" err="1" smtClean="0">
                <a:latin typeface="Times New Roman" panose="02020603050405020304" pitchFamily="18" charset="0"/>
                <a:cs typeface="Times New Roman" panose="02020603050405020304" pitchFamily="18" charset="0"/>
              </a:rPr>
              <a:t>Nissen's</a:t>
            </a:r>
            <a:r>
              <a:rPr lang="en-US" sz="1500" b="1" dirty="0" smtClean="0">
                <a:latin typeface="Times New Roman" panose="02020603050405020304" pitchFamily="18" charset="0"/>
                <a:cs typeface="Times New Roman" panose="02020603050405020304" pitchFamily="18" charset="0"/>
              </a:rPr>
              <a:t> </a:t>
            </a:r>
            <a:r>
              <a:rPr lang="en-US" sz="1500" b="1" dirty="0">
                <a:latin typeface="Times New Roman" panose="02020603050405020304" pitchFamily="18" charset="0"/>
                <a:cs typeface="Times New Roman" panose="02020603050405020304" pitchFamily="18" charset="0"/>
              </a:rPr>
              <a:t>total fundoplication </a:t>
            </a:r>
            <a:r>
              <a:rPr lang="en-US" sz="1500" b="1" dirty="0" smtClean="0">
                <a:latin typeface="Times New Roman" panose="02020603050405020304" pitchFamily="18" charset="0"/>
                <a:cs typeface="Times New Roman" panose="02020603050405020304" pitchFamily="18" charset="0"/>
              </a:rPr>
              <a:t>: </a:t>
            </a:r>
            <a:r>
              <a:rPr lang="en-US" sz="1500" dirty="0" smtClean="0">
                <a:latin typeface="Times New Roman" panose="02020603050405020304" pitchFamily="18" charset="0"/>
                <a:cs typeface="Times New Roman" panose="02020603050405020304" pitchFamily="18" charset="0"/>
              </a:rPr>
              <a:t>The </a:t>
            </a:r>
            <a:r>
              <a:rPr lang="en-US" sz="1500" dirty="0">
                <a:latin typeface="Times New Roman" panose="02020603050405020304" pitchFamily="18" charset="0"/>
                <a:cs typeface="Times New Roman" panose="02020603050405020304" pitchFamily="18" charset="0"/>
              </a:rPr>
              <a:t>aim is to restore 2-4 cm of intra-abdominal </a:t>
            </a:r>
            <a:r>
              <a:rPr lang="en-US" sz="1500" dirty="0" err="1">
                <a:latin typeface="Times New Roman" panose="02020603050405020304" pitchFamily="18" charset="0"/>
                <a:cs typeface="Times New Roman" panose="02020603050405020304" pitchFamily="18" charset="0"/>
              </a:rPr>
              <a:t>oesophagus</a:t>
            </a:r>
            <a:r>
              <a:rPr lang="en-US" sz="1500" dirty="0">
                <a:latin typeface="Times New Roman" panose="02020603050405020304" pitchFamily="18" charset="0"/>
                <a:cs typeface="Times New Roman" panose="02020603050405020304" pitchFamily="18" charset="0"/>
              </a:rPr>
              <a:t> by reducing the hernia, followed by repair of the hiatus</a:t>
            </a:r>
            <a:r>
              <a:rPr lang="en-US" sz="1500" dirty="0" smtClean="0">
                <a:latin typeface="Times New Roman" panose="02020603050405020304" pitchFamily="18" charset="0"/>
                <a:cs typeface="Times New Roman" panose="02020603050405020304" pitchFamily="18" charset="0"/>
              </a:rPr>
              <a:t>.</a:t>
            </a:r>
          </a:p>
          <a:p>
            <a:pPr marL="285750" indent="-285750" algn="just">
              <a:lnSpc>
                <a:spcPct val="150000"/>
              </a:lnSpc>
              <a:buFont typeface="Arial" panose="020B0604020202020204" pitchFamily="34" charset="0"/>
              <a:buChar char="•"/>
            </a:pPr>
            <a:r>
              <a:rPr lang="en-US" sz="1500" dirty="0" smtClean="0">
                <a:latin typeface="Times New Roman" panose="02020603050405020304" pitchFamily="18" charset="0"/>
                <a:cs typeface="Times New Roman" panose="02020603050405020304" pitchFamily="18" charset="0"/>
              </a:rPr>
              <a:t>A </a:t>
            </a:r>
            <a:r>
              <a:rPr lang="en-US" sz="1500" dirty="0">
                <a:latin typeface="Times New Roman" panose="02020603050405020304" pitchFamily="18" charset="0"/>
                <a:cs typeface="Times New Roman" panose="02020603050405020304" pitchFamily="18" charset="0"/>
              </a:rPr>
              <a:t>vertical midline incision is made to enter the abdomen</a:t>
            </a:r>
            <a:r>
              <a:rPr lang="en-US" sz="1500" dirty="0" smtClean="0">
                <a:latin typeface="Times New Roman" panose="02020603050405020304" pitchFamily="18" charset="0"/>
                <a:cs typeface="Times New Roman" panose="02020603050405020304" pitchFamily="18" charset="0"/>
              </a:rPr>
              <a:t>.</a:t>
            </a:r>
          </a:p>
          <a:p>
            <a:pPr marL="285750" indent="-285750" algn="just">
              <a:lnSpc>
                <a:spcPct val="150000"/>
              </a:lnSpc>
              <a:buFont typeface="Arial" panose="020B0604020202020204" pitchFamily="34" charset="0"/>
              <a:buChar char="•"/>
            </a:pPr>
            <a:r>
              <a:rPr lang="en-US" sz="1500" dirty="0" smtClean="0">
                <a:latin typeface="Times New Roman" panose="02020603050405020304" pitchFamily="18" charset="0"/>
                <a:cs typeface="Times New Roman" panose="02020603050405020304" pitchFamily="18" charset="0"/>
              </a:rPr>
              <a:t>The </a:t>
            </a:r>
            <a:r>
              <a:rPr lang="en-US" sz="1500" dirty="0" err="1">
                <a:latin typeface="Times New Roman" panose="02020603050405020304" pitchFamily="18" charset="0"/>
                <a:cs typeface="Times New Roman" panose="02020603050405020304" pitchFamily="18" charset="0"/>
              </a:rPr>
              <a:t>oesophageal</a:t>
            </a:r>
            <a:r>
              <a:rPr lang="en-US" sz="1500" dirty="0">
                <a:latin typeface="Times New Roman" panose="02020603050405020304" pitchFamily="18" charset="0"/>
                <a:cs typeface="Times New Roman" panose="02020603050405020304" pitchFamily="18" charset="0"/>
              </a:rPr>
              <a:t> hiatus is now explored and the size of the hernia, if at all present, is assessed. </a:t>
            </a:r>
            <a:endParaRPr lang="en-US" sz="1500"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500" dirty="0">
                <a:latin typeface="Times New Roman" panose="02020603050405020304" pitchFamily="18" charset="0"/>
                <a:cs typeface="Times New Roman" panose="02020603050405020304" pitchFamily="18" charset="0"/>
              </a:rPr>
              <a:t>The triangular ligament of the left lobe of the liver is divided and it is retracted to the right</a:t>
            </a:r>
            <a:r>
              <a:rPr lang="en-US" sz="1500" dirty="0" smtClean="0">
                <a:latin typeface="Times New Roman" panose="02020603050405020304" pitchFamily="18" charset="0"/>
                <a:cs typeface="Times New Roman" panose="02020603050405020304" pitchFamily="18" charset="0"/>
              </a:rPr>
              <a:t>.</a:t>
            </a:r>
          </a:p>
          <a:p>
            <a:pPr marL="285750" indent="-285750" algn="just">
              <a:lnSpc>
                <a:spcPct val="150000"/>
              </a:lnSpc>
              <a:buFont typeface="Arial" panose="020B0604020202020204" pitchFamily="34" charset="0"/>
              <a:buChar char="•"/>
            </a:pPr>
            <a:r>
              <a:rPr lang="en-US" sz="1500" dirty="0">
                <a:latin typeface="Times New Roman" panose="02020603050405020304" pitchFamily="18" charset="0"/>
                <a:cs typeface="Times New Roman" panose="02020603050405020304" pitchFamily="18" charset="0"/>
              </a:rPr>
              <a:t>Traction on the stomach is made to reduce the hernia and to facilitate division of </a:t>
            </a:r>
            <a:r>
              <a:rPr lang="en-US" sz="1500" dirty="0" err="1">
                <a:latin typeface="Times New Roman" panose="02020603050405020304" pitchFamily="18" charset="0"/>
                <a:cs typeface="Times New Roman" panose="02020603050405020304" pitchFamily="18" charset="0"/>
              </a:rPr>
              <a:t>phreno-oesophageal</a:t>
            </a:r>
            <a:r>
              <a:rPr lang="en-US" sz="1500" dirty="0">
                <a:latin typeface="Times New Roman" panose="02020603050405020304" pitchFamily="18" charset="0"/>
                <a:cs typeface="Times New Roman" panose="02020603050405020304" pitchFamily="18" charset="0"/>
              </a:rPr>
              <a:t> ligaments which constitute the sac of the hernia</a:t>
            </a:r>
            <a:r>
              <a:rPr lang="en-US" sz="1500" dirty="0" smtClean="0">
                <a:latin typeface="Times New Roman" panose="02020603050405020304" pitchFamily="18" charset="0"/>
                <a:cs typeface="Times New Roman" panose="02020603050405020304" pitchFamily="18" charset="0"/>
              </a:rPr>
              <a:t>.</a:t>
            </a:r>
          </a:p>
          <a:p>
            <a:pPr marL="285750" indent="-285750" algn="just">
              <a:lnSpc>
                <a:spcPct val="150000"/>
              </a:lnSpc>
              <a:buFont typeface="Arial" panose="020B0604020202020204" pitchFamily="34" charset="0"/>
              <a:buChar char="•"/>
            </a:pPr>
            <a:r>
              <a:rPr lang="en-US" sz="1500" dirty="0">
                <a:latin typeface="Times New Roman" panose="02020603050405020304" pitchFamily="18" charset="0"/>
                <a:cs typeface="Times New Roman" panose="02020603050405020304" pitchFamily="18" charset="0"/>
              </a:rPr>
              <a:t>A rubber sling is used to pull down the </a:t>
            </a:r>
            <a:r>
              <a:rPr lang="en-US" sz="1500" dirty="0" err="1">
                <a:latin typeface="Times New Roman" panose="02020603050405020304" pitchFamily="18" charset="0"/>
                <a:cs typeface="Times New Roman" panose="02020603050405020304" pitchFamily="18" charset="0"/>
              </a:rPr>
              <a:t>mobilised</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oesophagus</a:t>
            </a:r>
            <a:r>
              <a:rPr lang="en-US" sz="1500" dirty="0">
                <a:latin typeface="Times New Roman" panose="02020603050405020304" pitchFamily="18" charset="0"/>
                <a:cs typeface="Times New Roman" panose="02020603050405020304" pitchFamily="18" charset="0"/>
              </a:rPr>
              <a:t>. If there is a good gap in the </a:t>
            </a:r>
            <a:r>
              <a:rPr lang="en-US" sz="1500" dirty="0" err="1">
                <a:latin typeface="Times New Roman" panose="02020603050405020304" pitchFamily="18" charset="0"/>
                <a:cs typeface="Times New Roman" panose="02020603050405020304" pitchFamily="18" charset="0"/>
              </a:rPr>
              <a:t>oesophageal</a:t>
            </a:r>
            <a:r>
              <a:rPr lang="en-US" sz="1500" dirty="0">
                <a:latin typeface="Times New Roman" panose="02020603050405020304" pitchFamily="18" charset="0"/>
                <a:cs typeface="Times New Roman" panose="02020603050405020304" pitchFamily="18" charset="0"/>
              </a:rPr>
              <a:t> hiatus, this should be repaired anterior or posteriorly with non-absorbable material</a:t>
            </a:r>
            <a:r>
              <a:rPr lang="en-US" sz="15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61011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itin Biswas\Desktop\Nissen-fundoplication-graph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645" y="128155"/>
            <a:ext cx="4114800" cy="244212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Nitin Biswas\Desktop\Watercolour_of_the_Nissen-metho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5950" y="133350"/>
            <a:ext cx="4565650" cy="2667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6200" y="2570277"/>
            <a:ext cx="8915400" cy="2516073"/>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sz="1500" dirty="0" smtClean="0">
                <a:latin typeface="Times New Roman" panose="02020603050405020304" pitchFamily="18" charset="0"/>
                <a:cs typeface="Times New Roman" panose="02020603050405020304" pitchFamily="18" charset="0"/>
              </a:rPr>
              <a:t>Both </a:t>
            </a:r>
            <a:r>
              <a:rPr lang="en-US" sz="1500" dirty="0">
                <a:latin typeface="Times New Roman" panose="02020603050405020304" pitchFamily="18" charset="0"/>
                <a:cs typeface="Times New Roman" panose="02020603050405020304" pitchFamily="18" charset="0"/>
              </a:rPr>
              <a:t>the </a:t>
            </a:r>
            <a:r>
              <a:rPr lang="en-US" sz="1500" dirty="0" err="1">
                <a:latin typeface="Times New Roman" panose="02020603050405020304" pitchFamily="18" charset="0"/>
                <a:cs typeface="Times New Roman" panose="02020603050405020304" pitchFamily="18" charset="0"/>
              </a:rPr>
              <a:t>vagi</a:t>
            </a:r>
            <a:r>
              <a:rPr lang="en-US" sz="1500" dirty="0">
                <a:latin typeface="Times New Roman" panose="02020603050405020304" pitchFamily="18" charset="0"/>
                <a:cs typeface="Times New Roman" panose="02020603050405020304" pitchFamily="18" charset="0"/>
              </a:rPr>
              <a:t> nerves are preserved. </a:t>
            </a:r>
          </a:p>
          <a:p>
            <a:pPr marL="285750" indent="-285750" algn="just">
              <a:lnSpc>
                <a:spcPct val="150000"/>
              </a:lnSpc>
              <a:buFont typeface="Arial" panose="020B0604020202020204" pitchFamily="34" charset="0"/>
              <a:buChar char="•"/>
            </a:pPr>
            <a:r>
              <a:rPr lang="en-US" sz="1500" dirty="0">
                <a:latin typeface="Times New Roman" panose="02020603050405020304" pitchFamily="18" charset="0"/>
                <a:cs typeface="Times New Roman" panose="02020603050405020304" pitchFamily="18" charset="0"/>
              </a:rPr>
              <a:t>F</a:t>
            </a:r>
            <a:r>
              <a:rPr lang="en-US" sz="1500" dirty="0" smtClean="0">
                <a:latin typeface="Times New Roman" panose="02020603050405020304" pitchFamily="18" charset="0"/>
                <a:cs typeface="Times New Roman" panose="02020603050405020304" pitchFamily="18" charset="0"/>
              </a:rPr>
              <a:t>undus </a:t>
            </a:r>
            <a:r>
              <a:rPr lang="en-US" sz="1500" dirty="0">
                <a:latin typeface="Times New Roman" panose="02020603050405020304" pitchFamily="18" charset="0"/>
                <a:cs typeface="Times New Roman" panose="02020603050405020304" pitchFamily="18" charset="0"/>
              </a:rPr>
              <a:t>of the stomach is </a:t>
            </a:r>
            <a:r>
              <a:rPr lang="en-US" sz="1500" dirty="0" err="1">
                <a:latin typeface="Times New Roman" panose="02020603050405020304" pitchFamily="18" charset="0"/>
                <a:cs typeface="Times New Roman" panose="02020603050405020304" pitchFamily="18" charset="0"/>
              </a:rPr>
              <a:t>mobilised</a:t>
            </a:r>
            <a:r>
              <a:rPr lang="en-US" sz="1500" dirty="0">
                <a:latin typeface="Times New Roman" panose="02020603050405020304" pitchFamily="18" charset="0"/>
                <a:cs typeface="Times New Roman" panose="02020603050405020304" pitchFamily="18" charset="0"/>
              </a:rPr>
              <a:t> by dividing short gastric arteries</a:t>
            </a:r>
            <a:r>
              <a:rPr lang="en-US" sz="1500" dirty="0" smtClean="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rPr>
              <a:t>Fundus is brought behind the </a:t>
            </a:r>
            <a:r>
              <a:rPr lang="en-US" sz="1500" dirty="0" err="1">
                <a:latin typeface="Times New Roman" panose="02020603050405020304" pitchFamily="18" charset="0"/>
                <a:cs typeface="Times New Roman" panose="02020603050405020304" pitchFamily="18" charset="0"/>
              </a:rPr>
              <a:t>oesophagus</a:t>
            </a:r>
            <a:r>
              <a:rPr lang="en-US" sz="1500" dirty="0">
                <a:latin typeface="Times New Roman" panose="02020603050405020304" pitchFamily="18" charset="0"/>
                <a:cs typeface="Times New Roman" panose="02020603050405020304" pitchFamily="18" charset="0"/>
              </a:rPr>
              <a:t> and wrapped in front of </a:t>
            </a:r>
            <a:r>
              <a:rPr lang="en-US" sz="1500" dirty="0" err="1">
                <a:latin typeface="Times New Roman" panose="02020603050405020304" pitchFamily="18" charset="0"/>
                <a:cs typeface="Times New Roman" panose="02020603050405020304" pitchFamily="18" charset="0"/>
              </a:rPr>
              <a:t>oesophagus</a:t>
            </a:r>
            <a:r>
              <a:rPr lang="en-US" sz="1500" dirty="0">
                <a:latin typeface="Times New Roman" panose="02020603050405020304" pitchFamily="18" charset="0"/>
                <a:cs typeface="Times New Roman" panose="02020603050405020304" pitchFamily="18" charset="0"/>
              </a:rPr>
              <a:t> and sutured. Sutures are placed through the anterior fundus, the wall of the </a:t>
            </a:r>
            <a:r>
              <a:rPr lang="en-US" sz="1500" dirty="0" err="1" smtClean="0">
                <a:latin typeface="Times New Roman" panose="02020603050405020304" pitchFamily="18" charset="0"/>
                <a:cs typeface="Times New Roman" panose="02020603050405020304" pitchFamily="18" charset="0"/>
              </a:rPr>
              <a:t>oesophagus</a:t>
            </a:r>
            <a:r>
              <a:rPr lang="en-US" sz="1500" dirty="0" smtClean="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rPr>
              <a:t>It is a loose wrap (Floppy </a:t>
            </a:r>
            <a:r>
              <a:rPr lang="en-US" sz="1500" dirty="0" err="1">
                <a:latin typeface="Times New Roman" panose="02020603050405020304" pitchFamily="18" charset="0"/>
                <a:cs typeface="Times New Roman" panose="02020603050405020304" pitchFamily="18" charset="0"/>
              </a:rPr>
              <a:t>Nissen's</a:t>
            </a:r>
            <a:r>
              <a:rPr lang="en-US" sz="1500" dirty="0" smtClean="0">
                <a:latin typeface="Times New Roman" panose="02020603050405020304" pitchFamily="18" charset="0"/>
                <a:cs typeface="Times New Roman" panose="02020603050405020304" pitchFamily="18" charset="0"/>
              </a:rPr>
              <a:t>).</a:t>
            </a:r>
          </a:p>
          <a:p>
            <a:pPr marL="285750" indent="-285750" algn="just">
              <a:lnSpc>
                <a:spcPct val="150000"/>
              </a:lnSpc>
              <a:buFont typeface="Arial" panose="020B0604020202020204" pitchFamily="34" charset="0"/>
              <a:buChar char="•"/>
            </a:pPr>
            <a:r>
              <a:rPr lang="en-US" sz="1500" dirty="0">
                <a:latin typeface="Times New Roman" panose="02020603050405020304" pitchFamily="18" charset="0"/>
                <a:cs typeface="Times New Roman" panose="02020603050405020304" pitchFamily="18" charset="0"/>
              </a:rPr>
              <a:t>This technique involves full 360° plication of stomach around the </a:t>
            </a:r>
            <a:r>
              <a:rPr lang="en-US" sz="1500" dirty="0" err="1">
                <a:latin typeface="Times New Roman" panose="02020603050405020304" pitchFamily="18" charset="0"/>
                <a:cs typeface="Times New Roman" panose="02020603050405020304" pitchFamily="18" charset="0"/>
              </a:rPr>
              <a:t>oesophagus</a:t>
            </a:r>
            <a:r>
              <a:rPr lang="en-US" sz="1500" dirty="0">
                <a:latin typeface="Times New Roman" panose="02020603050405020304" pitchFamily="18" charset="0"/>
                <a:cs typeface="Times New Roman" panose="02020603050405020304" pitchFamily="18" charset="0"/>
              </a:rPr>
              <a:t> and causes a higher intraluminal pressure in the abdominal </a:t>
            </a:r>
            <a:r>
              <a:rPr lang="en-US" sz="1500" dirty="0" err="1">
                <a:latin typeface="Times New Roman" panose="02020603050405020304" pitchFamily="18" charset="0"/>
                <a:cs typeface="Times New Roman" panose="02020603050405020304" pitchFamily="18" charset="0"/>
              </a:rPr>
              <a:t>oesophagus</a:t>
            </a:r>
            <a:r>
              <a:rPr lang="en-US" sz="1500" dirty="0">
                <a:latin typeface="Times New Roman" panose="02020603050405020304" pitchFamily="18" charset="0"/>
                <a:cs typeface="Times New Roman" panose="02020603050405020304" pitchFamily="18" charset="0"/>
              </a:rPr>
              <a:t> which is the sole objective of anti-reflux </a:t>
            </a:r>
            <a:r>
              <a:rPr lang="en-US" sz="1500" dirty="0" smtClean="0">
                <a:latin typeface="Times New Roman" panose="02020603050405020304" pitchFamily="18" charset="0"/>
                <a:cs typeface="Times New Roman" panose="02020603050405020304" pitchFamily="18" charset="0"/>
              </a:rPr>
              <a:t>operation.</a:t>
            </a:r>
          </a:p>
          <a:p>
            <a:pPr marL="285750" indent="-285750" algn="just">
              <a:lnSpc>
                <a:spcPct val="150000"/>
              </a:lnSpc>
              <a:buFont typeface="Arial" panose="020B0604020202020204" pitchFamily="34" charset="0"/>
              <a:buChar char="•"/>
            </a:pPr>
            <a:r>
              <a:rPr lang="en-US" sz="1500" dirty="0" smtClean="0">
                <a:latin typeface="Times New Roman" panose="02020603050405020304" pitchFamily="18" charset="0"/>
                <a:cs typeface="Times New Roman" panose="02020603050405020304" pitchFamily="18" charset="0"/>
              </a:rPr>
              <a:t>Mortality </a:t>
            </a:r>
            <a:r>
              <a:rPr lang="en-US" sz="1500" dirty="0">
                <a:latin typeface="Times New Roman" panose="02020603050405020304" pitchFamily="18" charset="0"/>
                <a:cs typeface="Times New Roman" panose="02020603050405020304" pitchFamily="18" charset="0"/>
              </a:rPr>
              <a:t>and morbidity should be </a:t>
            </a:r>
            <a:r>
              <a:rPr lang="en-US" sz="1500" dirty="0" err="1">
                <a:latin typeface="Times New Roman" panose="02020603050405020304" pitchFamily="18" charset="0"/>
                <a:cs typeface="Times New Roman" panose="02020603050405020304" pitchFamily="18" charset="0"/>
              </a:rPr>
              <a:t>minimised</a:t>
            </a:r>
            <a:r>
              <a:rPr lang="en-US" sz="1500" dirty="0" smtClean="0">
                <a:latin typeface="Times New Roman" panose="02020603050405020304" pitchFamily="18" charset="0"/>
                <a:cs typeface="Times New Roman" panose="02020603050405020304" pitchFamily="18" charset="0"/>
              </a:rPr>
              <a:t>.</a:t>
            </a: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5099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92703"/>
            <a:ext cx="8991600" cy="4893647"/>
          </a:xfrm>
          <a:prstGeom prst="rect">
            <a:avLst/>
          </a:prstGeom>
        </p:spPr>
        <p:txBody>
          <a:bodyPr wrap="square">
            <a:spAutoFit/>
          </a:bodyPr>
          <a:lstStyle/>
          <a:p>
            <a:pPr algn="just">
              <a:lnSpc>
                <a:spcPct val="150000"/>
              </a:lnSpc>
            </a:pPr>
            <a:r>
              <a:rPr lang="en-US" sz="1600" b="1" dirty="0" smtClean="0">
                <a:latin typeface="Times New Roman" panose="02020603050405020304" pitchFamily="18" charset="0"/>
                <a:cs typeface="Times New Roman" panose="02020603050405020304" pitchFamily="18" charset="0"/>
              </a:rPr>
              <a:t>Laparoscopic fundoplication: </a:t>
            </a:r>
          </a:p>
          <a:p>
            <a:pPr algn="just">
              <a:lnSpc>
                <a:spcPct val="150000"/>
              </a:lnSpc>
            </a:pPr>
            <a:r>
              <a:rPr lang="en-US" sz="1600" dirty="0" smtClean="0">
                <a:latin typeface="Times New Roman" panose="02020603050405020304" pitchFamily="18" charset="0"/>
                <a:cs typeface="Times New Roman" panose="02020603050405020304" pitchFamily="18" charset="0"/>
              </a:rPr>
              <a:t>• Most popular today • Minimal morbidity and mortality • Early discharge, within 1-2 days • Early recovery All operative steps that are performed in open surgery are carried out here with a 'better vision' in laparoscopic method. 360° gastric fundoplication should be no longer than 2 cm. • It should be constructed over a 60 F </a:t>
            </a:r>
            <a:r>
              <a:rPr lang="en-US" sz="1600" dirty="0" err="1" smtClean="0">
                <a:latin typeface="Times New Roman" panose="02020603050405020304" pitchFamily="18" charset="0"/>
                <a:cs typeface="Times New Roman" panose="02020603050405020304" pitchFamily="18" charset="0"/>
              </a:rPr>
              <a:t>bougie</a:t>
            </a:r>
            <a:r>
              <a:rPr lang="en-US" sz="1600" dirty="0" smtClean="0">
                <a:latin typeface="Times New Roman" panose="02020603050405020304" pitchFamily="18" charset="0"/>
                <a:cs typeface="Times New Roman" panose="02020603050405020304" pitchFamily="18" charset="0"/>
              </a:rPr>
              <a:t>. Principles of fundoplication are same as in </a:t>
            </a:r>
            <a:r>
              <a:rPr lang="en-US" sz="1600" dirty="0" err="1" smtClean="0">
                <a:latin typeface="Times New Roman" panose="02020603050405020304" pitchFamily="18" charset="0"/>
                <a:cs typeface="Times New Roman" panose="02020603050405020304" pitchFamily="18" charset="0"/>
              </a:rPr>
              <a:t>Nissens</a:t>
            </a:r>
            <a:r>
              <a:rPr lang="en-US" sz="1600" dirty="0" smtClean="0">
                <a:latin typeface="Times New Roman" panose="02020603050405020304" pitchFamily="18" charset="0"/>
                <a:cs typeface="Times New Roman" panose="02020603050405020304" pitchFamily="18" charset="0"/>
              </a:rPr>
              <a:t> Total fundoplication.</a:t>
            </a:r>
          </a:p>
          <a:p>
            <a:pPr algn="just">
              <a:lnSpc>
                <a:spcPct val="150000"/>
              </a:lnSpc>
            </a:pPr>
            <a:r>
              <a:rPr lang="en-US" sz="1600" dirty="0" smtClean="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Complications:</a:t>
            </a:r>
            <a:r>
              <a:rPr lang="en-US" sz="1600" dirty="0" smtClean="0">
                <a:latin typeface="Times New Roman" panose="02020603050405020304" pitchFamily="18" charset="0"/>
                <a:cs typeface="Times New Roman" panose="02020603050405020304" pitchFamily="18" charset="0"/>
              </a:rPr>
              <a:t> • Too tight a plication may result in dysphagia or gas bloat syndrome wherein belching is prevented. </a:t>
            </a:r>
          </a:p>
          <a:p>
            <a:pPr algn="just">
              <a:lnSpc>
                <a:spcPct val="150000"/>
              </a:lnSpc>
            </a:pPr>
            <a:r>
              <a:rPr lang="en-US" sz="1600" b="1" dirty="0" smtClean="0">
                <a:latin typeface="Times New Roman" panose="02020603050405020304" pitchFamily="18" charset="0"/>
                <a:cs typeface="Times New Roman" panose="02020603050405020304" pitchFamily="18" charset="0"/>
              </a:rPr>
              <a:t>Partial fundoplication - </a:t>
            </a:r>
            <a:r>
              <a:rPr lang="en-US" sz="1600" b="1" dirty="0" err="1" smtClean="0">
                <a:latin typeface="Times New Roman" panose="02020603050405020304" pitchFamily="18" charset="0"/>
                <a:cs typeface="Times New Roman" panose="02020603050405020304" pitchFamily="18" charset="0"/>
              </a:rPr>
              <a:t>Toupet</a:t>
            </a:r>
            <a:r>
              <a:rPr lang="en-US" sz="1600" dirty="0" smtClean="0">
                <a:latin typeface="Times New Roman" panose="02020603050405020304" pitchFamily="18" charset="0"/>
                <a:cs typeface="Times New Roman" panose="02020603050405020304" pitchFamily="18" charset="0"/>
              </a:rPr>
              <a:t> solves the above problem wherein fundus is sutured around the back of </a:t>
            </a:r>
            <a:r>
              <a:rPr lang="en-US" sz="1600" dirty="0" err="1" smtClean="0">
                <a:latin typeface="Times New Roman" panose="02020603050405020304" pitchFamily="18" charset="0"/>
                <a:cs typeface="Times New Roman" panose="02020603050405020304" pitchFamily="18" charset="0"/>
              </a:rPr>
              <a:t>oesophagus</a:t>
            </a:r>
            <a:r>
              <a:rPr lang="en-US" sz="1600" dirty="0" smtClean="0">
                <a:latin typeface="Times New Roman" panose="02020603050405020304" pitchFamily="18" charset="0"/>
                <a:cs typeface="Times New Roman" panose="02020603050405020304" pitchFamily="18" charset="0"/>
              </a:rPr>
              <a:t> (2-3cm , 270° posterior fundoplication) or </a:t>
            </a:r>
            <a:r>
              <a:rPr lang="en-US" sz="1600" b="1" dirty="0" smtClean="0">
                <a:latin typeface="Times New Roman" panose="02020603050405020304" pitchFamily="18" charset="0"/>
                <a:cs typeface="Times New Roman" panose="02020603050405020304" pitchFamily="18" charset="0"/>
              </a:rPr>
              <a:t>Dorr's/Watson</a:t>
            </a:r>
            <a:r>
              <a:rPr lang="en-US" sz="1600" dirty="0" smtClean="0">
                <a:latin typeface="Times New Roman" panose="02020603050405020304" pitchFamily="18" charset="0"/>
                <a:cs typeface="Times New Roman" panose="02020603050405020304" pitchFamily="18" charset="0"/>
              </a:rPr>
              <a:t> , where fundus is sutured anterior to the </a:t>
            </a:r>
            <a:r>
              <a:rPr lang="en-US" sz="1600" dirty="0" err="1" smtClean="0">
                <a:latin typeface="Times New Roman" panose="02020603050405020304" pitchFamily="18" charset="0"/>
                <a:cs typeface="Times New Roman" panose="02020603050405020304" pitchFamily="18" charset="0"/>
              </a:rPr>
              <a:t>oesophagus</a:t>
            </a:r>
            <a:r>
              <a:rPr lang="en-US" sz="1600" dirty="0" smtClean="0">
                <a:latin typeface="Times New Roman" panose="02020603050405020304" pitchFamily="18" charset="0"/>
                <a:cs typeface="Times New Roman" panose="02020603050405020304" pitchFamily="18" charset="0"/>
              </a:rPr>
              <a:t> (180°).</a:t>
            </a:r>
          </a:p>
          <a:p>
            <a:pPr algn="just">
              <a:lnSpc>
                <a:spcPct val="150000"/>
              </a:lnSpc>
            </a:pPr>
            <a:r>
              <a:rPr lang="en-US" sz="1600" b="1" dirty="0" smtClean="0">
                <a:latin typeface="Times New Roman" panose="02020603050405020304" pitchFamily="18" charset="0"/>
                <a:cs typeface="Times New Roman" panose="02020603050405020304" pitchFamily="18" charset="0"/>
              </a:rPr>
              <a:t>2. </a:t>
            </a:r>
            <a:r>
              <a:rPr lang="en-US" sz="1600" b="1" dirty="0" err="1" smtClean="0">
                <a:latin typeface="Times New Roman" panose="02020603050405020304" pitchFamily="18" charset="0"/>
                <a:cs typeface="Times New Roman" panose="02020603050405020304" pitchFamily="18" charset="0"/>
              </a:rPr>
              <a:t>Belsey</a:t>
            </a:r>
            <a:r>
              <a:rPr lang="en-US" sz="1600" b="1" dirty="0" smtClean="0">
                <a:latin typeface="Times New Roman" panose="02020603050405020304" pitchFamily="18" charset="0"/>
                <a:cs typeface="Times New Roman" panose="02020603050405020304" pitchFamily="18" charset="0"/>
              </a:rPr>
              <a:t> Mark IV operation </a:t>
            </a:r>
            <a:r>
              <a:rPr lang="en-US" sz="1600" dirty="0" smtClean="0">
                <a:latin typeface="Times New Roman" panose="02020603050405020304" pitchFamily="18" charset="0"/>
                <a:cs typeface="Times New Roman" panose="02020603050405020304" pitchFamily="18" charset="0"/>
              </a:rPr>
              <a:t>• There are 3 layers of sutures to be placed in this operation via a thoracotomy through the 6th intercostal space. The </a:t>
            </a:r>
            <a:r>
              <a:rPr lang="en-US" sz="1600" dirty="0" err="1" smtClean="0">
                <a:latin typeface="Times New Roman" panose="02020603050405020304" pitchFamily="18" charset="0"/>
                <a:cs typeface="Times New Roman" panose="02020603050405020304" pitchFamily="18" charset="0"/>
              </a:rPr>
              <a:t>oesophagus</a:t>
            </a:r>
            <a:r>
              <a:rPr lang="en-US" sz="1600" dirty="0" smtClean="0">
                <a:latin typeface="Times New Roman" panose="02020603050405020304" pitchFamily="18" charset="0"/>
                <a:cs typeface="Times New Roman" panose="02020603050405020304" pitchFamily="18" charset="0"/>
              </a:rPr>
              <a:t> is </a:t>
            </a:r>
            <a:r>
              <a:rPr lang="en-US" sz="1600" dirty="0" err="1" smtClean="0">
                <a:latin typeface="Times New Roman" panose="02020603050405020304" pitchFamily="18" charset="0"/>
                <a:cs typeface="Times New Roman" panose="02020603050405020304" pitchFamily="18" charset="0"/>
              </a:rPr>
              <a:t>mobilised</a:t>
            </a:r>
            <a:r>
              <a:rPr lang="en-US" sz="1600" dirty="0" smtClean="0">
                <a:latin typeface="Times New Roman" panose="02020603050405020304" pitchFamily="18" charset="0"/>
                <a:cs typeface="Times New Roman" panose="02020603050405020304" pitchFamily="18" charset="0"/>
              </a:rPr>
              <a:t> above </a:t>
            </a:r>
            <a:r>
              <a:rPr lang="en-US" sz="1600" dirty="0" err="1" smtClean="0">
                <a:latin typeface="Times New Roman" panose="02020603050405020304" pitchFamily="18" charset="0"/>
                <a:cs typeface="Times New Roman" panose="02020603050405020304" pitchFamily="18" charset="0"/>
              </a:rPr>
              <a:t>upto</a:t>
            </a:r>
            <a:r>
              <a:rPr lang="en-US" sz="1600" dirty="0" smtClean="0">
                <a:latin typeface="Times New Roman" panose="02020603050405020304" pitchFamily="18" charset="0"/>
                <a:cs typeface="Times New Roman" panose="02020603050405020304" pitchFamily="18" charset="0"/>
              </a:rPr>
              <a:t> the aortic arch to allow a sufficient long </a:t>
            </a:r>
            <a:r>
              <a:rPr lang="en-US" sz="1600" dirty="0" err="1" smtClean="0">
                <a:latin typeface="Times New Roman" panose="02020603050405020304" pitchFamily="18" charset="0"/>
                <a:cs typeface="Times New Roman" panose="02020603050405020304" pitchFamily="18" charset="0"/>
              </a:rPr>
              <a:t>intraabdominal</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oesophagus</a:t>
            </a:r>
            <a:r>
              <a:rPr lang="en-US" sz="1600" dirty="0" smtClean="0">
                <a:latin typeface="Times New Roman" panose="02020603050405020304" pitchFamily="18" charset="0"/>
                <a:cs typeface="Times New Roman" panose="02020603050405020304" pitchFamily="18" charset="0"/>
              </a:rPr>
              <a:t>. The </a:t>
            </a:r>
            <a:r>
              <a:rPr lang="en-US" sz="1600" dirty="0" err="1" smtClean="0">
                <a:latin typeface="Times New Roman" panose="02020603050405020304" pitchFamily="18" charset="0"/>
                <a:cs typeface="Times New Roman" panose="02020603050405020304" pitchFamily="18" charset="0"/>
              </a:rPr>
              <a:t>cardia</a:t>
            </a:r>
            <a:r>
              <a:rPr lang="en-US" sz="1600" dirty="0" smtClean="0">
                <a:latin typeface="Times New Roman" panose="02020603050405020304" pitchFamily="18" charset="0"/>
                <a:cs typeface="Times New Roman" panose="02020603050405020304" pitchFamily="18" charset="0"/>
              </a:rPr>
              <a:t> is freed from attachments to the diaphragm.</a:t>
            </a:r>
          </a:p>
        </p:txBody>
      </p:sp>
    </p:spTree>
    <p:extLst>
      <p:ext uri="{BB962C8B-B14F-4D97-AF65-F5344CB8AC3E}">
        <p14:creationId xmlns:p14="http://schemas.microsoft.com/office/powerpoint/2010/main" val="2386947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0336"/>
            <a:ext cx="4267200" cy="4893647"/>
          </a:xfrm>
          <a:prstGeom prst="rect">
            <a:avLst/>
          </a:prstGeom>
        </p:spPr>
        <p:txBody>
          <a:bodyPr wrap="square">
            <a:spAutoFit/>
          </a:bodyPr>
          <a:lstStyle/>
          <a:p>
            <a:pPr algn="just">
              <a:lnSpc>
                <a:spcPct val="150000"/>
              </a:lnSpc>
            </a:pPr>
            <a:r>
              <a:rPr lang="en-US" sz="1600" dirty="0" smtClean="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First row</a:t>
            </a:r>
            <a:r>
              <a:rPr lang="en-US" sz="1600" dirty="0" smtClean="0">
                <a:latin typeface="Times New Roman" panose="02020603050405020304" pitchFamily="18" charset="0"/>
                <a:cs typeface="Times New Roman" panose="02020603050405020304" pitchFamily="18" charset="0"/>
              </a:rPr>
              <a:t>: Four interrupted silk mattress sutures are placed between the anterior surface of the </a:t>
            </a:r>
            <a:r>
              <a:rPr lang="en-US" sz="1600" dirty="0" err="1" smtClean="0">
                <a:latin typeface="Times New Roman" panose="02020603050405020304" pitchFamily="18" charset="0"/>
                <a:cs typeface="Times New Roman" panose="02020603050405020304" pitchFamily="18" charset="0"/>
              </a:rPr>
              <a:t>oesophagus</a:t>
            </a:r>
            <a:r>
              <a:rPr lang="en-US" sz="1600" dirty="0" smtClean="0">
                <a:latin typeface="Times New Roman" panose="02020603050405020304" pitchFamily="18" charset="0"/>
                <a:cs typeface="Times New Roman" panose="02020603050405020304" pitchFamily="18" charset="0"/>
              </a:rPr>
              <a:t> and adjacent fundus of the stomach so as to wrap the stomach around the anterior two-thirds of the </a:t>
            </a:r>
            <a:r>
              <a:rPr lang="en-US" sz="1600" dirty="0" err="1" smtClean="0">
                <a:latin typeface="Times New Roman" panose="02020603050405020304" pitchFamily="18" charset="0"/>
                <a:cs typeface="Times New Roman" panose="02020603050405020304" pitchFamily="18" charset="0"/>
              </a:rPr>
              <a:t>oesophagus</a:t>
            </a:r>
            <a:r>
              <a:rPr lang="en-US" sz="1600" dirty="0" smtClean="0">
                <a:latin typeface="Times New Roman" panose="02020603050405020304" pitchFamily="18" charset="0"/>
                <a:cs typeface="Times New Roman" panose="02020603050405020304" pitchFamily="18" charset="0"/>
              </a:rPr>
              <a:t> along its lower 3 to 5 cm. The posterior segment of the </a:t>
            </a:r>
            <a:r>
              <a:rPr lang="en-US" sz="1600" dirty="0" err="1" smtClean="0">
                <a:latin typeface="Times New Roman" panose="02020603050405020304" pitchFamily="18" charset="0"/>
                <a:cs typeface="Times New Roman" panose="02020603050405020304" pitchFamily="18" charset="0"/>
              </a:rPr>
              <a:t>oesophagus</a:t>
            </a:r>
            <a:r>
              <a:rPr lang="en-US" sz="1600" dirty="0" smtClean="0">
                <a:latin typeface="Times New Roman" panose="02020603050405020304" pitchFamily="18" charset="0"/>
                <a:cs typeface="Times New Roman" panose="02020603050405020304" pitchFamily="18" charset="0"/>
              </a:rPr>
              <a:t> is not included in the wrap. </a:t>
            </a:r>
          </a:p>
          <a:p>
            <a:pPr algn="just">
              <a:lnSpc>
                <a:spcPct val="150000"/>
              </a:lnSpc>
            </a:pP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Second row</a:t>
            </a:r>
            <a:r>
              <a:rPr lang="en-US" sz="1600" dirty="0">
                <a:latin typeface="Times New Roman" panose="02020603050405020304" pitchFamily="18" charset="0"/>
                <a:cs typeface="Times New Roman" panose="02020603050405020304" pitchFamily="18" charset="0"/>
              </a:rPr>
              <a:t>: Sutures are placed between </a:t>
            </a:r>
            <a:r>
              <a:rPr lang="en-US" sz="1600" dirty="0" err="1">
                <a:latin typeface="Times New Roman" panose="02020603050405020304" pitchFamily="18" charset="0"/>
                <a:cs typeface="Times New Roman" panose="02020603050405020304" pitchFamily="18" charset="0"/>
              </a:rPr>
              <a:t>oesophago</a:t>
            </a:r>
            <a:r>
              <a:rPr lang="en-US" sz="1600" dirty="0">
                <a:latin typeface="Times New Roman" panose="02020603050405020304" pitchFamily="18" charset="0"/>
                <a:cs typeface="Times New Roman" panose="02020603050405020304" pitchFamily="18" charset="0"/>
              </a:rPr>
              <a:t>-gastric junction and under surface of the diaphragm to maintain the junction below the diaphragm. </a:t>
            </a:r>
            <a:endParaRPr lang="en-US" sz="1600" dirty="0" smtClean="0">
              <a:latin typeface="Times New Roman" panose="02020603050405020304" pitchFamily="18" charset="0"/>
              <a:cs typeface="Times New Roman" panose="02020603050405020304" pitchFamily="18" charset="0"/>
            </a:endParaRPr>
          </a:p>
          <a:p>
            <a:pPr algn="just">
              <a:lnSpc>
                <a:spcPct val="150000"/>
              </a:lnSpc>
            </a:pPr>
            <a:r>
              <a:rPr lang="en-US" sz="1600" dirty="0" smtClean="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Third row</a:t>
            </a:r>
            <a:r>
              <a:rPr lang="en-US" sz="1600" dirty="0">
                <a:latin typeface="Times New Roman" panose="02020603050405020304" pitchFamily="18" charset="0"/>
                <a:cs typeface="Times New Roman" panose="02020603050405020304" pitchFamily="18" charset="0"/>
              </a:rPr>
              <a:t>: Posterior </a:t>
            </a:r>
            <a:r>
              <a:rPr lang="en-US" sz="1600" dirty="0" err="1">
                <a:latin typeface="Times New Roman" panose="02020603050405020304" pitchFamily="18" charset="0"/>
                <a:cs typeface="Times New Roman" panose="02020603050405020304" pitchFamily="18" charset="0"/>
              </a:rPr>
              <a:t>crural</a:t>
            </a:r>
            <a:r>
              <a:rPr lang="en-US" sz="1600" dirty="0">
                <a:latin typeface="Times New Roman" panose="02020603050405020304" pitchFamily="18" charset="0"/>
                <a:cs typeface="Times New Roman" panose="02020603050405020304" pitchFamily="18" charset="0"/>
              </a:rPr>
              <a:t> sutures are placed to tighten the opening. </a:t>
            </a:r>
            <a:endParaRPr lang="en-US" sz="1600" dirty="0" smtClean="0">
              <a:latin typeface="Times New Roman" panose="02020603050405020304" pitchFamily="18" charset="0"/>
              <a:cs typeface="Times New Roman" panose="02020603050405020304" pitchFamily="18" charset="0"/>
            </a:endParaRPr>
          </a:p>
        </p:txBody>
      </p:sp>
      <p:pic>
        <p:nvPicPr>
          <p:cNvPr id="2050" name="Picture 2" descr="C:\Users\Nitin Biswas\Desktop\maxres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33350"/>
            <a:ext cx="4724400" cy="4854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03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7125"/>
            <a:ext cx="8839200" cy="4754250"/>
          </a:xfrm>
          <a:prstGeom prst="rect">
            <a:avLst/>
          </a:prstGeom>
        </p:spPr>
        <p:txBody>
          <a:bodyPr wrap="square">
            <a:spAutoFit/>
          </a:bodyPr>
          <a:lstStyle/>
          <a:p>
            <a:pPr algn="just">
              <a:lnSpc>
                <a:spcPct val="150000"/>
              </a:lnSpc>
            </a:pPr>
            <a:r>
              <a:rPr lang="en-US" sz="1700" b="1" dirty="0">
                <a:latin typeface="Times New Roman" panose="02020603050405020304" pitchFamily="18" charset="0"/>
                <a:cs typeface="Times New Roman" panose="02020603050405020304" pitchFamily="18" charset="0"/>
              </a:rPr>
              <a:t>4. Hill's repair:  </a:t>
            </a:r>
            <a:endParaRPr lang="en-US" sz="1700" b="1"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The </a:t>
            </a:r>
            <a:r>
              <a:rPr lang="en-US" sz="1700" dirty="0">
                <a:latin typeface="Times New Roman" panose="02020603050405020304" pitchFamily="18" charset="0"/>
                <a:cs typeface="Times New Roman" panose="02020603050405020304" pitchFamily="18" charset="0"/>
              </a:rPr>
              <a:t>main intention of this procedure is to narrow the abdominal </a:t>
            </a:r>
            <a:r>
              <a:rPr lang="en-US" sz="1700" dirty="0" err="1">
                <a:latin typeface="Times New Roman" panose="02020603050405020304" pitchFamily="18" charset="0"/>
                <a:cs typeface="Times New Roman" panose="02020603050405020304" pitchFamily="18" charset="0"/>
              </a:rPr>
              <a:t>oesophagus</a:t>
            </a:r>
            <a:r>
              <a:rPr lang="en-US" sz="1700" dirty="0">
                <a:latin typeface="Times New Roman" panose="02020603050405020304" pitchFamily="18" charset="0"/>
                <a:cs typeface="Times New Roman" panose="02020603050405020304" pitchFamily="18" charset="0"/>
              </a:rPr>
              <a:t> and thus increasing the intraluminal pressure of the distal </a:t>
            </a:r>
            <a:r>
              <a:rPr lang="en-US" sz="1700" dirty="0" err="1">
                <a:latin typeface="Times New Roman" panose="02020603050405020304" pitchFamily="18" charset="0"/>
                <a:cs typeface="Times New Roman" panose="02020603050405020304" pitchFamily="18" charset="0"/>
              </a:rPr>
              <a:t>oesophagus</a:t>
            </a:r>
            <a:r>
              <a:rPr lang="en-US" sz="1700" dirty="0">
                <a:latin typeface="Times New Roman" panose="02020603050405020304" pitchFamily="18" charset="0"/>
                <a:cs typeface="Times New Roman" panose="02020603050405020304" pitchFamily="18" charset="0"/>
              </a:rPr>
              <a:t>. The operation is done through an abdominal approach. </a:t>
            </a:r>
            <a:endParaRPr lang="en-US" sz="1700"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The </a:t>
            </a:r>
            <a:r>
              <a:rPr lang="en-US" sz="1700" dirty="0" err="1">
                <a:latin typeface="Times New Roman" panose="02020603050405020304" pitchFamily="18" charset="0"/>
                <a:cs typeface="Times New Roman" panose="02020603050405020304" pitchFamily="18" charset="0"/>
              </a:rPr>
              <a:t>oesophagus</a:t>
            </a:r>
            <a:r>
              <a:rPr lang="en-US" sz="1700" dirty="0">
                <a:latin typeface="Times New Roman" panose="02020603050405020304" pitchFamily="18" charset="0"/>
                <a:cs typeface="Times New Roman" panose="02020603050405020304" pitchFamily="18" charset="0"/>
              </a:rPr>
              <a:t> is </a:t>
            </a:r>
            <a:r>
              <a:rPr lang="en-US" sz="1700" dirty="0" err="1">
                <a:latin typeface="Times New Roman" panose="02020603050405020304" pitchFamily="18" charset="0"/>
                <a:cs typeface="Times New Roman" panose="02020603050405020304" pitchFamily="18" charset="0"/>
              </a:rPr>
              <a:t>mobilised</a:t>
            </a:r>
            <a:r>
              <a:rPr lang="en-US" sz="1700" dirty="0">
                <a:latin typeface="Times New Roman" panose="02020603050405020304" pitchFamily="18" charset="0"/>
                <a:cs typeface="Times New Roman" panose="02020603050405020304" pitchFamily="18" charset="0"/>
              </a:rPr>
              <a:t> extensively through the hiatus, </a:t>
            </a:r>
            <a:r>
              <a:rPr lang="en-US" sz="1700" dirty="0" smtClean="0">
                <a:latin typeface="Times New Roman" panose="02020603050405020304" pitchFamily="18" charset="0"/>
                <a:cs typeface="Times New Roman" panose="02020603050405020304" pitchFamily="18" charset="0"/>
              </a:rPr>
              <a:t>a </a:t>
            </a:r>
            <a:r>
              <a:rPr lang="en-US" sz="1700" dirty="0">
                <a:latin typeface="Times New Roman" panose="02020603050405020304" pitchFamily="18" charset="0"/>
                <a:cs typeface="Times New Roman" panose="02020603050405020304" pitchFamily="18" charset="0"/>
              </a:rPr>
              <a:t>rubber sling is used to pull the abdominal part of the </a:t>
            </a:r>
            <a:r>
              <a:rPr lang="en-US" sz="1700" dirty="0" err="1">
                <a:latin typeface="Times New Roman" panose="02020603050405020304" pitchFamily="18" charset="0"/>
                <a:cs typeface="Times New Roman" panose="02020603050405020304" pitchFamily="18" charset="0"/>
              </a:rPr>
              <a:t>oesophagus</a:t>
            </a:r>
            <a:r>
              <a:rPr lang="en-US" sz="1700" dirty="0">
                <a:latin typeface="Times New Roman" panose="02020603050405020304" pitchFamily="18" charset="0"/>
                <a:cs typeface="Times New Roman" panose="02020603050405020304" pitchFamily="18" charset="0"/>
              </a:rPr>
              <a:t> down. The opening of the hiatus is narrowed by inserting sutures anterior to the </a:t>
            </a:r>
            <a:r>
              <a:rPr lang="en-US" sz="1700" dirty="0" err="1">
                <a:latin typeface="Times New Roman" panose="02020603050405020304" pitchFamily="18" charset="0"/>
                <a:cs typeface="Times New Roman" panose="02020603050405020304" pitchFamily="18" charset="0"/>
              </a:rPr>
              <a:t>oesophagus</a:t>
            </a:r>
            <a:r>
              <a:rPr lang="en-US" sz="1700" dirty="0">
                <a:latin typeface="Times New Roman" panose="02020603050405020304" pitchFamily="18" charset="0"/>
                <a:cs typeface="Times New Roman" panose="02020603050405020304" pitchFamily="18" charset="0"/>
              </a:rPr>
              <a:t>, so that only one finger can be passed between the </a:t>
            </a:r>
            <a:r>
              <a:rPr lang="en-US" sz="1700" dirty="0" err="1">
                <a:latin typeface="Times New Roman" panose="02020603050405020304" pitchFamily="18" charset="0"/>
                <a:cs typeface="Times New Roman" panose="02020603050405020304" pitchFamily="18" charset="0"/>
              </a:rPr>
              <a:t>oesophagus</a:t>
            </a:r>
            <a:r>
              <a:rPr lang="en-US" sz="1700" dirty="0">
                <a:latin typeface="Times New Roman" panose="02020603050405020304" pitchFamily="18" charset="0"/>
                <a:cs typeface="Times New Roman" panose="02020603050405020304" pitchFamily="18" charset="0"/>
              </a:rPr>
              <a:t> and the hiatal margin. </a:t>
            </a:r>
            <a:endParaRPr lang="en-US" sz="1700"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The </a:t>
            </a:r>
            <a:r>
              <a:rPr lang="en-US" sz="1700" dirty="0">
                <a:latin typeface="Times New Roman" panose="02020603050405020304" pitchFamily="18" charset="0"/>
                <a:cs typeface="Times New Roman" panose="02020603050405020304" pitchFamily="18" charset="0"/>
              </a:rPr>
              <a:t>gastro-</a:t>
            </a:r>
            <a:r>
              <a:rPr lang="en-US" sz="1700" dirty="0" err="1">
                <a:latin typeface="Times New Roman" panose="02020603050405020304" pitchFamily="18" charset="0"/>
                <a:cs typeface="Times New Roman" panose="02020603050405020304" pitchFamily="18" charset="0"/>
              </a:rPr>
              <a:t>oesophageal</a:t>
            </a:r>
            <a:r>
              <a:rPr lang="en-US" sz="1700" dirty="0">
                <a:latin typeface="Times New Roman" panose="02020603050405020304" pitchFamily="18" charset="0"/>
                <a:cs typeface="Times New Roman" panose="02020603050405020304" pitchFamily="18" charset="0"/>
              </a:rPr>
              <a:t> junction is anchored to the </a:t>
            </a:r>
            <a:r>
              <a:rPr lang="en-US" sz="1700" dirty="0" err="1">
                <a:latin typeface="Times New Roman" panose="02020603050405020304" pitchFamily="18" charset="0"/>
                <a:cs typeface="Times New Roman" panose="02020603050405020304" pitchFamily="18" charset="0"/>
              </a:rPr>
              <a:t>arcuate</a:t>
            </a:r>
            <a:r>
              <a:rPr lang="en-US" sz="1700" dirty="0">
                <a:latin typeface="Times New Roman" panose="02020603050405020304" pitchFamily="18" charset="0"/>
                <a:cs typeface="Times New Roman" panose="02020603050405020304" pitchFamily="18" charset="0"/>
              </a:rPr>
              <a:t> ligament. </a:t>
            </a:r>
            <a:endParaRPr lang="en-US" sz="1700"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Now </a:t>
            </a:r>
            <a:r>
              <a:rPr lang="en-US" sz="1700" dirty="0">
                <a:latin typeface="Times New Roman" panose="02020603050405020304" pitchFamily="18" charset="0"/>
                <a:cs typeface="Times New Roman" panose="02020603050405020304" pitchFamily="18" charset="0"/>
              </a:rPr>
              <a:t>the stomach is wrapped around the entrance of the </a:t>
            </a:r>
            <a:r>
              <a:rPr lang="en-US" sz="1700" dirty="0" err="1">
                <a:latin typeface="Times New Roman" panose="02020603050405020304" pitchFamily="18" charset="0"/>
                <a:cs typeface="Times New Roman" panose="02020603050405020304" pitchFamily="18" charset="0"/>
              </a:rPr>
              <a:t>oesophagus</a:t>
            </a:r>
            <a:r>
              <a:rPr lang="en-US" sz="1700" dirty="0">
                <a:latin typeface="Times New Roman" panose="02020603050405020304" pitchFamily="18" charset="0"/>
                <a:cs typeface="Times New Roman" panose="02020603050405020304" pitchFamily="18" charset="0"/>
              </a:rPr>
              <a:t> into stomach by placing sutures on both anterior and posterior aspects of the gastro-</a:t>
            </a:r>
            <a:r>
              <a:rPr lang="en-US" sz="1700" dirty="0" err="1">
                <a:latin typeface="Times New Roman" panose="02020603050405020304" pitchFamily="18" charset="0"/>
                <a:cs typeface="Times New Roman" panose="02020603050405020304" pitchFamily="18" charset="0"/>
              </a:rPr>
              <a:t>oesophageal</a:t>
            </a:r>
            <a:r>
              <a:rPr lang="en-US" sz="1700" dirty="0">
                <a:latin typeface="Times New Roman" panose="02020603050405020304" pitchFamily="18" charset="0"/>
                <a:cs typeface="Times New Roman" panose="02020603050405020304" pitchFamily="18" charset="0"/>
              </a:rPr>
              <a:t> junction. These sutures are also passed through the median </a:t>
            </a:r>
            <a:r>
              <a:rPr lang="en-US" sz="1700" dirty="0" err="1">
                <a:latin typeface="Times New Roman" panose="02020603050405020304" pitchFamily="18" charset="0"/>
                <a:cs typeface="Times New Roman" panose="02020603050405020304" pitchFamily="18" charset="0"/>
              </a:rPr>
              <a:t>arcuate</a:t>
            </a:r>
            <a:r>
              <a:rPr lang="en-US" sz="1700" dirty="0">
                <a:latin typeface="Times New Roman" panose="02020603050405020304" pitchFamily="18" charset="0"/>
                <a:cs typeface="Times New Roman" panose="02020603050405020304" pitchFamily="18" charset="0"/>
              </a:rPr>
              <a:t> ligament for posterior </a:t>
            </a:r>
            <a:r>
              <a:rPr lang="en-US" sz="1700" dirty="0" err="1">
                <a:latin typeface="Times New Roman" panose="02020603050405020304" pitchFamily="18" charset="0"/>
                <a:cs typeface="Times New Roman" panose="02020603050405020304" pitchFamily="18" charset="0"/>
              </a:rPr>
              <a:t>gastropexy</a:t>
            </a:r>
            <a:r>
              <a:rPr lang="en-US" sz="17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9632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381000"/>
          </a:xfrm>
        </p:spPr>
        <p:txBody>
          <a:bodyPr>
            <a:normAutofit fontScale="90000"/>
          </a:bodyPr>
          <a:lstStyle/>
          <a:p>
            <a:r>
              <a:rPr lang="en-US" sz="2400" b="1" dirty="0" smtClean="0">
                <a:latin typeface="Arial" panose="020B0604020202020204" pitchFamily="34" charset="0"/>
                <a:cs typeface="Arial" panose="020B0604020202020204" pitchFamily="34" charset="0"/>
              </a:rPr>
              <a:t>Surgical anatomy</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6200" y="285750"/>
            <a:ext cx="8991600" cy="4343400"/>
          </a:xfrm>
        </p:spPr>
        <p:txBody>
          <a:bodyPr>
            <a:noAutofit/>
          </a:bodyPr>
          <a:lstStyle/>
          <a:p>
            <a:pPr algn="just">
              <a:lnSpc>
                <a:spcPct val="170000"/>
              </a:lnSpc>
              <a:buFont typeface="Wingdings" panose="05000000000000000000" pitchFamily="2" charset="2"/>
              <a:buChar char="ü"/>
            </a:pPr>
            <a:r>
              <a:rPr lang="en-US" sz="1500" dirty="0" smtClean="0">
                <a:latin typeface="Times New Roman" panose="02020603050405020304" pitchFamily="18" charset="0"/>
                <a:cs typeface="Times New Roman" panose="02020603050405020304" pitchFamily="18" charset="0"/>
              </a:rPr>
              <a:t>The </a:t>
            </a:r>
            <a:r>
              <a:rPr lang="en-US" sz="1500" dirty="0" err="1" smtClean="0">
                <a:latin typeface="Times New Roman" panose="02020603050405020304" pitchFamily="18" charset="0"/>
                <a:cs typeface="Times New Roman" panose="02020603050405020304" pitchFamily="18" charset="0"/>
              </a:rPr>
              <a:t>oesophagus</a:t>
            </a:r>
            <a:r>
              <a:rPr lang="en-US" sz="1500" dirty="0" smtClean="0">
                <a:latin typeface="Times New Roman" panose="02020603050405020304" pitchFamily="18" charset="0"/>
                <a:cs typeface="Times New Roman" panose="02020603050405020304" pitchFamily="18" charset="0"/>
              </a:rPr>
              <a:t> is a muscular tube, approximately 25 cm long, mainly occupying the posterior mediastinum and extending from the upper </a:t>
            </a:r>
            <a:r>
              <a:rPr lang="en-US" sz="1500" dirty="0" err="1" smtClean="0">
                <a:latin typeface="Times New Roman" panose="02020603050405020304" pitchFamily="18" charset="0"/>
                <a:cs typeface="Times New Roman" panose="02020603050405020304" pitchFamily="18" charset="0"/>
              </a:rPr>
              <a:t>oesophageal</a:t>
            </a:r>
            <a:r>
              <a:rPr lang="en-US" sz="1500" dirty="0" smtClean="0">
                <a:latin typeface="Times New Roman" panose="02020603050405020304" pitchFamily="18" charset="0"/>
                <a:cs typeface="Times New Roman" panose="02020603050405020304" pitchFamily="18" charset="0"/>
              </a:rPr>
              <a:t> sphincter (the </a:t>
            </a:r>
            <a:r>
              <a:rPr lang="en-US" sz="1500" dirty="0" err="1" smtClean="0">
                <a:latin typeface="Times New Roman" panose="02020603050405020304" pitchFamily="18" charset="0"/>
                <a:cs typeface="Times New Roman" panose="02020603050405020304" pitchFamily="18" charset="0"/>
              </a:rPr>
              <a:t>cricopharyngeus</a:t>
            </a:r>
            <a:r>
              <a:rPr lang="en-US" sz="1500" dirty="0" smtClean="0">
                <a:latin typeface="Times New Roman" panose="02020603050405020304" pitchFamily="18" charset="0"/>
                <a:cs typeface="Times New Roman" panose="02020603050405020304" pitchFamily="18" charset="0"/>
              </a:rPr>
              <a:t> muscle) in the neck to the junction with the </a:t>
            </a:r>
            <a:r>
              <a:rPr lang="en-US" sz="1500" dirty="0" err="1" smtClean="0">
                <a:latin typeface="Times New Roman" panose="02020603050405020304" pitchFamily="18" charset="0"/>
                <a:cs typeface="Times New Roman" panose="02020603050405020304" pitchFamily="18" charset="0"/>
              </a:rPr>
              <a:t>cardia</a:t>
            </a:r>
            <a:r>
              <a:rPr lang="en-US" sz="1500" dirty="0" smtClean="0">
                <a:latin typeface="Times New Roman" panose="02020603050405020304" pitchFamily="18" charset="0"/>
                <a:cs typeface="Times New Roman" panose="02020603050405020304" pitchFamily="18" charset="0"/>
              </a:rPr>
              <a:t> of the stomach. </a:t>
            </a:r>
          </a:p>
          <a:p>
            <a:pPr algn="just">
              <a:lnSpc>
                <a:spcPct val="170000"/>
              </a:lnSpc>
              <a:buFont typeface="Wingdings" panose="05000000000000000000" pitchFamily="2" charset="2"/>
              <a:buChar char="ü"/>
            </a:pPr>
            <a:r>
              <a:rPr lang="en-US" sz="1500" dirty="0" err="1" smtClean="0">
                <a:latin typeface="Times New Roman" panose="02020603050405020304" pitchFamily="18" charset="0"/>
                <a:cs typeface="Times New Roman" panose="02020603050405020304" pitchFamily="18" charset="0"/>
              </a:rPr>
              <a:t>Cricooesophageal</a:t>
            </a:r>
            <a:r>
              <a:rPr lang="en-US" sz="1500" dirty="0" smtClean="0">
                <a:latin typeface="Times New Roman" panose="02020603050405020304" pitchFamily="18" charset="0"/>
                <a:cs typeface="Times New Roman" panose="02020603050405020304" pitchFamily="18" charset="0"/>
              </a:rPr>
              <a:t> Junction lies at the C6/T1 </a:t>
            </a:r>
            <a:r>
              <a:rPr lang="en-US" sz="1500" dirty="0" err="1" smtClean="0">
                <a:latin typeface="Times New Roman" panose="02020603050405020304" pitchFamily="18" charset="0"/>
                <a:cs typeface="Times New Roman" panose="02020603050405020304" pitchFamily="18" charset="0"/>
              </a:rPr>
              <a:t>vertibra</a:t>
            </a:r>
            <a:r>
              <a:rPr lang="en-US" sz="1500" dirty="0" smtClean="0">
                <a:latin typeface="Times New Roman" panose="02020603050405020304" pitchFamily="18" charset="0"/>
                <a:cs typeface="Times New Roman" panose="02020603050405020304" pitchFamily="18" charset="0"/>
              </a:rPr>
              <a:t> level &amp; Cardio-</a:t>
            </a:r>
            <a:r>
              <a:rPr lang="en-US" sz="1500" dirty="0" err="1" smtClean="0">
                <a:latin typeface="Times New Roman" panose="02020603050405020304" pitchFamily="18" charset="0"/>
                <a:cs typeface="Times New Roman" panose="02020603050405020304" pitchFamily="18" charset="0"/>
              </a:rPr>
              <a:t>oesophageal</a:t>
            </a:r>
            <a:r>
              <a:rPr lang="en-US" sz="1500" dirty="0" smtClean="0">
                <a:latin typeface="Times New Roman" panose="02020603050405020304" pitchFamily="18" charset="0"/>
                <a:cs typeface="Times New Roman" panose="02020603050405020304" pitchFamily="18" charset="0"/>
              </a:rPr>
              <a:t> junction lies to the left of T11 vertebra. It is identified at endoscopy by a Z-line (A jagged line where the </a:t>
            </a:r>
            <a:r>
              <a:rPr lang="en-US" sz="1500" dirty="0" err="1" smtClean="0">
                <a:latin typeface="Times New Roman" panose="02020603050405020304" pitchFamily="18" charset="0"/>
                <a:cs typeface="Times New Roman" panose="02020603050405020304" pitchFamily="18" charset="0"/>
              </a:rPr>
              <a:t>oesophageal</a:t>
            </a:r>
            <a:r>
              <a:rPr lang="en-US" sz="1500" dirty="0" smtClean="0">
                <a:latin typeface="Times New Roman" panose="02020603050405020304" pitchFamily="18" charset="0"/>
                <a:cs typeface="Times New Roman" panose="02020603050405020304" pitchFamily="18" charset="0"/>
              </a:rPr>
              <a:t> mucosa changes to gastric mucosa). It is lined throughout with squamous epithelium, lower end (last 3 cm) with </a:t>
            </a:r>
            <a:r>
              <a:rPr lang="en-US" sz="1500" dirty="0" err="1" smtClean="0">
                <a:latin typeface="Times New Roman" panose="02020603050405020304" pitchFamily="18" charset="0"/>
                <a:cs typeface="Times New Roman" panose="02020603050405020304" pitchFamily="18" charset="0"/>
              </a:rPr>
              <a:t>coloumnar</a:t>
            </a:r>
            <a:r>
              <a:rPr lang="en-US" sz="1500" dirty="0" smtClean="0">
                <a:latin typeface="Times New Roman" panose="02020603050405020304" pitchFamily="18" charset="0"/>
                <a:cs typeface="Times New Roman" panose="02020603050405020304" pitchFamily="18" charset="0"/>
              </a:rPr>
              <a:t> epithelium. Mucosa is the toughest coat of </a:t>
            </a:r>
            <a:r>
              <a:rPr lang="en-US" sz="1500" dirty="0" err="1" smtClean="0">
                <a:latin typeface="Times New Roman" panose="02020603050405020304" pitchFamily="18" charset="0"/>
                <a:cs typeface="Times New Roman" panose="02020603050405020304" pitchFamily="18" charset="0"/>
              </a:rPr>
              <a:t>oesophagus</a:t>
            </a:r>
            <a:r>
              <a:rPr lang="en-US" sz="1500" dirty="0" smtClean="0">
                <a:latin typeface="Times New Roman" panose="02020603050405020304" pitchFamily="18" charset="0"/>
                <a:cs typeface="Times New Roman" panose="02020603050405020304" pitchFamily="18" charset="0"/>
              </a:rPr>
              <a:t>.</a:t>
            </a:r>
          </a:p>
          <a:p>
            <a:pPr algn="just">
              <a:lnSpc>
                <a:spcPct val="170000"/>
              </a:lnSpc>
              <a:buFont typeface="Wingdings" panose="05000000000000000000" pitchFamily="2" charset="2"/>
              <a:buChar char="ü"/>
            </a:pPr>
            <a:r>
              <a:rPr lang="en-US" sz="1500" dirty="0" smtClean="0">
                <a:latin typeface="Times New Roman" panose="02020603050405020304" pitchFamily="18" charset="0"/>
                <a:cs typeface="Times New Roman" panose="02020603050405020304" pitchFamily="18" charset="0"/>
              </a:rPr>
              <a:t>The musculature of the upper </a:t>
            </a:r>
            <a:r>
              <a:rPr lang="en-US" sz="1500" dirty="0" err="1" smtClean="0">
                <a:latin typeface="Times New Roman" panose="02020603050405020304" pitchFamily="18" charset="0"/>
                <a:cs typeface="Times New Roman" panose="02020603050405020304" pitchFamily="18" charset="0"/>
              </a:rPr>
              <a:t>oesophagus</a:t>
            </a:r>
            <a:r>
              <a:rPr lang="en-US" sz="1500" dirty="0" smtClean="0">
                <a:latin typeface="Times New Roman" panose="02020603050405020304" pitchFamily="18" charset="0"/>
                <a:cs typeface="Times New Roman" panose="02020603050405020304" pitchFamily="18" charset="0"/>
              </a:rPr>
              <a:t>, including the upper sphincter, is striated. This is followed by a transitional zone of both striated and smooth muscle with the proportion of the latter progressively increasing so that, in the lower half of the </a:t>
            </a:r>
            <a:r>
              <a:rPr lang="en-US" sz="1500" dirty="0" err="1" smtClean="0">
                <a:latin typeface="Times New Roman" panose="02020603050405020304" pitchFamily="18" charset="0"/>
                <a:cs typeface="Times New Roman" panose="02020603050405020304" pitchFamily="18" charset="0"/>
              </a:rPr>
              <a:t>oesophagus</a:t>
            </a:r>
            <a:r>
              <a:rPr lang="en-US" sz="1500" dirty="0" smtClean="0">
                <a:latin typeface="Times New Roman" panose="02020603050405020304" pitchFamily="18" charset="0"/>
                <a:cs typeface="Times New Roman" panose="02020603050405020304" pitchFamily="18" charset="0"/>
              </a:rPr>
              <a:t>, there is only smooth muscle. </a:t>
            </a:r>
          </a:p>
          <a:p>
            <a:pPr algn="just">
              <a:lnSpc>
                <a:spcPct val="170000"/>
              </a:lnSpc>
              <a:buFont typeface="Wingdings" panose="05000000000000000000" pitchFamily="2" charset="2"/>
              <a:buChar char="ü"/>
            </a:pPr>
            <a:r>
              <a:rPr lang="en-US" sz="1500" dirty="0" smtClean="0">
                <a:latin typeface="Times New Roman" panose="02020603050405020304" pitchFamily="18" charset="0"/>
                <a:cs typeface="Times New Roman" panose="02020603050405020304" pitchFamily="18" charset="0"/>
              </a:rPr>
              <a:t>Collar of </a:t>
            </a:r>
            <a:r>
              <a:rPr lang="en-US" sz="1500" dirty="0" err="1" smtClean="0">
                <a:latin typeface="Times New Roman" panose="02020603050405020304" pitchFamily="18" charset="0"/>
                <a:cs typeface="Times New Roman" panose="02020603050405020304" pitchFamily="18" charset="0"/>
              </a:rPr>
              <a:t>Helvitius</a:t>
            </a:r>
            <a:r>
              <a:rPr lang="en-US" sz="1500" dirty="0" smtClean="0">
                <a:latin typeface="Times New Roman" panose="02020603050405020304" pitchFamily="18" charset="0"/>
                <a:cs typeface="Times New Roman" panose="02020603050405020304" pitchFamily="18" charset="0"/>
              </a:rPr>
              <a:t>: It is the site at which the circular muscles of </a:t>
            </a:r>
            <a:r>
              <a:rPr lang="en-US" sz="1500" dirty="0" err="1" smtClean="0">
                <a:latin typeface="Times New Roman" panose="02020603050405020304" pitchFamily="18" charset="0"/>
                <a:cs typeface="Times New Roman" panose="02020603050405020304" pitchFamily="18" charset="0"/>
              </a:rPr>
              <a:t>oesophagus</a:t>
            </a:r>
            <a:r>
              <a:rPr lang="en-US" sz="1500" dirty="0" smtClean="0">
                <a:latin typeface="Times New Roman" panose="02020603050405020304" pitchFamily="18" charset="0"/>
                <a:cs typeface="Times New Roman" panose="02020603050405020304" pitchFamily="18" charset="0"/>
              </a:rPr>
              <a:t> turns to oblique muscles of the stomach at the </a:t>
            </a:r>
            <a:r>
              <a:rPr lang="en-US" sz="1500" dirty="0" err="1" smtClean="0">
                <a:latin typeface="Times New Roman" panose="02020603050405020304" pitchFamily="18" charset="0"/>
                <a:cs typeface="Times New Roman" panose="02020603050405020304" pitchFamily="18" charset="0"/>
              </a:rPr>
              <a:t>incisura</a:t>
            </a:r>
            <a:r>
              <a:rPr lang="en-US" sz="15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483431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0251"/>
            <a:ext cx="8991600" cy="4801314"/>
          </a:xfrm>
          <a:prstGeom prst="rect">
            <a:avLst/>
          </a:prstGeom>
        </p:spPr>
        <p:txBody>
          <a:bodyPr wrap="square">
            <a:spAutoFit/>
          </a:bodyPr>
          <a:lstStyle/>
          <a:p>
            <a:pPr algn="just">
              <a:lnSpc>
                <a:spcPct val="150000"/>
              </a:lnSpc>
            </a:pPr>
            <a:r>
              <a:rPr lang="en-US" sz="1700" b="1" dirty="0" smtClean="0">
                <a:latin typeface="Times New Roman" panose="02020603050405020304" pitchFamily="18" charset="0"/>
                <a:cs typeface="Times New Roman" panose="02020603050405020304" pitchFamily="18" charset="0"/>
              </a:rPr>
              <a:t>				HIATUS </a:t>
            </a:r>
            <a:r>
              <a:rPr lang="en-US" sz="1700" b="1" dirty="0">
                <a:latin typeface="Times New Roman" panose="02020603050405020304" pitchFamily="18" charset="0"/>
                <a:cs typeface="Times New Roman" panose="02020603050405020304" pitchFamily="18" charset="0"/>
              </a:rPr>
              <a:t>HERNIA </a:t>
            </a:r>
          </a:p>
          <a:p>
            <a:pPr algn="just">
              <a:lnSpc>
                <a:spcPct val="150000"/>
              </a:lnSpc>
            </a:pPr>
            <a:r>
              <a:rPr lang="en-US" sz="1700" b="1" dirty="0" smtClean="0">
                <a:latin typeface="Times New Roman" panose="02020603050405020304" pitchFamily="18" charset="0"/>
                <a:cs typeface="Times New Roman" panose="02020603050405020304" pitchFamily="18" charset="0"/>
              </a:rPr>
              <a:t>Definition</a:t>
            </a:r>
            <a:r>
              <a:rPr lang="en-US" sz="1700" dirty="0" smtClean="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Abnormal protrusion of abdominal </a:t>
            </a:r>
            <a:r>
              <a:rPr lang="en-US" sz="1700" dirty="0" err="1">
                <a:latin typeface="Times New Roman" panose="02020603050405020304" pitchFamily="18" charset="0"/>
                <a:cs typeface="Times New Roman" panose="02020603050405020304" pitchFamily="18" charset="0"/>
              </a:rPr>
              <a:t>viscus</a:t>
            </a:r>
            <a:r>
              <a:rPr lang="en-US" sz="1700" dirty="0">
                <a:latin typeface="Times New Roman" panose="02020603050405020304" pitchFamily="18" charset="0"/>
                <a:cs typeface="Times New Roman" panose="02020603050405020304" pitchFamily="18" charset="0"/>
              </a:rPr>
              <a:t> through the </a:t>
            </a:r>
            <a:r>
              <a:rPr lang="en-US" sz="1700" dirty="0" err="1">
                <a:latin typeface="Times New Roman" panose="02020603050405020304" pitchFamily="18" charset="0"/>
                <a:cs typeface="Times New Roman" panose="02020603050405020304" pitchFamily="18" charset="0"/>
              </a:rPr>
              <a:t>oesophageal</a:t>
            </a:r>
            <a:r>
              <a:rPr lang="en-US" sz="1700" dirty="0">
                <a:latin typeface="Times New Roman" panose="02020603050405020304" pitchFamily="18" charset="0"/>
                <a:cs typeface="Times New Roman" panose="02020603050405020304" pitchFamily="18" charset="0"/>
              </a:rPr>
              <a:t> hiatus into the chest. </a:t>
            </a:r>
            <a:endParaRPr lang="en-US" sz="1700" dirty="0" smtClean="0">
              <a:latin typeface="Times New Roman" panose="02020603050405020304" pitchFamily="18" charset="0"/>
              <a:cs typeface="Times New Roman" panose="02020603050405020304" pitchFamily="18" charset="0"/>
            </a:endParaRPr>
          </a:p>
          <a:p>
            <a:pPr marL="342900" indent="-342900" algn="just">
              <a:lnSpc>
                <a:spcPct val="150000"/>
              </a:lnSpc>
              <a:buAutoNum type="arabicPeriod"/>
            </a:pPr>
            <a:r>
              <a:rPr lang="en-US" sz="1700" dirty="0" smtClean="0">
                <a:latin typeface="Times New Roman" panose="02020603050405020304" pitchFamily="18" charset="0"/>
                <a:cs typeface="Times New Roman" panose="02020603050405020304" pitchFamily="18" charset="0"/>
              </a:rPr>
              <a:t>Sliding </a:t>
            </a:r>
            <a:r>
              <a:rPr lang="en-US" sz="1700" dirty="0">
                <a:latin typeface="Times New Roman" panose="02020603050405020304" pitchFamily="18" charset="0"/>
                <a:cs typeface="Times New Roman" panose="02020603050405020304" pitchFamily="18" charset="0"/>
              </a:rPr>
              <a:t>hernia or </a:t>
            </a:r>
            <a:r>
              <a:rPr lang="en-US" sz="1700" dirty="0" err="1" smtClean="0">
                <a:latin typeface="Times New Roman" panose="02020603050405020304" pitchFamily="18" charset="0"/>
                <a:cs typeface="Times New Roman" panose="02020603050405020304" pitchFamily="18" charset="0"/>
              </a:rPr>
              <a:t>Oesophagogastric</a:t>
            </a:r>
            <a:r>
              <a:rPr lang="en-US" sz="1700" dirty="0" smtClean="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hernia: It is the commonest type of hiatus hernia, </a:t>
            </a:r>
            <a:r>
              <a:rPr lang="en-US" sz="1700" dirty="0" smtClean="0">
                <a:latin typeface="Times New Roman" panose="02020603050405020304" pitchFamily="18" charset="0"/>
                <a:cs typeface="Times New Roman" panose="02020603050405020304" pitchFamily="18" charset="0"/>
              </a:rPr>
              <a:t>about </a:t>
            </a:r>
            <a:r>
              <a:rPr lang="en-US" sz="1700" dirty="0">
                <a:latin typeface="Times New Roman" panose="02020603050405020304" pitchFamily="18" charset="0"/>
                <a:cs typeface="Times New Roman" panose="02020603050405020304" pitchFamily="18" charset="0"/>
              </a:rPr>
              <a:t>80% of </a:t>
            </a:r>
            <a:r>
              <a:rPr lang="en-US" sz="1700" dirty="0" smtClean="0">
                <a:latin typeface="Times New Roman" panose="02020603050405020304" pitchFamily="18" charset="0"/>
                <a:cs typeface="Times New Roman" panose="02020603050405020304" pitchFamily="18" charset="0"/>
              </a:rPr>
              <a:t>cases. It </a:t>
            </a:r>
            <a:r>
              <a:rPr lang="en-US" sz="1700" dirty="0">
                <a:latin typeface="Times New Roman" panose="02020603050405020304" pitchFamily="18" charset="0"/>
                <a:cs typeface="Times New Roman" panose="02020603050405020304" pitchFamily="18" charset="0"/>
              </a:rPr>
              <a:t>may be associated with GORD. </a:t>
            </a:r>
            <a:endParaRPr lang="en-US" sz="1700" dirty="0" smtClean="0">
              <a:latin typeface="Times New Roman" panose="02020603050405020304" pitchFamily="18" charset="0"/>
              <a:cs typeface="Times New Roman" panose="02020603050405020304" pitchFamily="18" charset="0"/>
            </a:endParaRPr>
          </a:p>
          <a:p>
            <a:pPr marL="342900" indent="-342900" algn="just">
              <a:lnSpc>
                <a:spcPct val="150000"/>
              </a:lnSpc>
              <a:buAutoNum type="arabicPeriod"/>
            </a:pPr>
            <a:r>
              <a:rPr lang="en-US" sz="1700" dirty="0" smtClean="0">
                <a:latin typeface="Times New Roman" panose="02020603050405020304" pitchFamily="18" charset="0"/>
                <a:cs typeface="Times New Roman" panose="02020603050405020304" pitchFamily="18" charset="0"/>
              </a:rPr>
              <a:t>Rolling </a:t>
            </a:r>
            <a:r>
              <a:rPr lang="en-US" sz="1700" dirty="0">
                <a:latin typeface="Times New Roman" panose="02020603050405020304" pitchFamily="18" charset="0"/>
                <a:cs typeface="Times New Roman" panose="02020603050405020304" pitchFamily="18" charset="0"/>
              </a:rPr>
              <a:t>or </a:t>
            </a:r>
            <a:r>
              <a:rPr lang="en-US" sz="1700" dirty="0" err="1">
                <a:latin typeface="Times New Roman" panose="02020603050405020304" pitchFamily="18" charset="0"/>
                <a:cs typeface="Times New Roman" panose="02020603050405020304" pitchFamily="18" charset="0"/>
              </a:rPr>
              <a:t>para-oesophageal</a:t>
            </a:r>
            <a:r>
              <a:rPr lang="en-US" sz="1700" dirty="0">
                <a:latin typeface="Times New Roman" panose="02020603050405020304" pitchFamily="18" charset="0"/>
                <a:cs typeface="Times New Roman" panose="02020603050405020304" pitchFamily="18" charset="0"/>
              </a:rPr>
              <a:t> hernia </a:t>
            </a:r>
            <a:endParaRPr lang="en-US" sz="1700" dirty="0" smtClean="0">
              <a:latin typeface="Times New Roman" panose="02020603050405020304" pitchFamily="18" charset="0"/>
              <a:cs typeface="Times New Roman" panose="02020603050405020304" pitchFamily="18" charset="0"/>
            </a:endParaRPr>
          </a:p>
          <a:p>
            <a:pPr marL="342900" indent="-342900" algn="just">
              <a:lnSpc>
                <a:spcPct val="150000"/>
              </a:lnSpc>
              <a:buAutoNum type="arabicPeriod"/>
            </a:pPr>
            <a:r>
              <a:rPr lang="en-US" sz="1700" dirty="0" smtClean="0">
                <a:latin typeface="Times New Roman" panose="02020603050405020304" pitchFamily="18" charset="0"/>
                <a:cs typeface="Times New Roman" panose="02020603050405020304" pitchFamily="18" charset="0"/>
              </a:rPr>
              <a:t>Mixed hernia</a:t>
            </a:r>
          </a:p>
          <a:p>
            <a:pPr marL="342900" indent="-342900" algn="just">
              <a:lnSpc>
                <a:spcPct val="150000"/>
              </a:lnSpc>
              <a:buAutoNum type="arabicPeriod"/>
            </a:pPr>
            <a:r>
              <a:rPr lang="en-US" sz="1700" dirty="0" smtClean="0">
                <a:latin typeface="Times New Roman" panose="02020603050405020304" pitchFamily="18" charset="0"/>
                <a:cs typeface="Times New Roman" panose="02020603050405020304" pitchFamily="18" charset="0"/>
              </a:rPr>
              <a:t>Massive </a:t>
            </a:r>
            <a:r>
              <a:rPr lang="en-US" sz="1700" dirty="0">
                <a:latin typeface="Times New Roman" panose="02020603050405020304" pitchFamily="18" charset="0"/>
                <a:cs typeface="Times New Roman" panose="02020603050405020304" pitchFamily="18" charset="0"/>
              </a:rPr>
              <a:t>herniation </a:t>
            </a:r>
            <a:endParaRPr lang="en-US" sz="1700" b="1" dirty="0" smtClean="0">
              <a:latin typeface="Times New Roman" panose="02020603050405020304" pitchFamily="18" charset="0"/>
              <a:cs typeface="Times New Roman" panose="02020603050405020304" pitchFamily="18" charset="0"/>
            </a:endParaRPr>
          </a:p>
          <a:p>
            <a:pPr algn="just">
              <a:lnSpc>
                <a:spcPct val="150000"/>
              </a:lnSpc>
            </a:pPr>
            <a:r>
              <a:rPr lang="en-US" sz="1700" b="1" dirty="0" smtClean="0">
                <a:latin typeface="Times New Roman" panose="02020603050405020304" pitchFamily="18" charset="0"/>
                <a:cs typeface="Times New Roman" panose="02020603050405020304" pitchFamily="18" charset="0"/>
              </a:rPr>
              <a:t>Common </a:t>
            </a:r>
            <a:r>
              <a:rPr lang="en-US" sz="1700" b="1" dirty="0">
                <a:latin typeface="Times New Roman" panose="02020603050405020304" pitchFamily="18" charset="0"/>
                <a:cs typeface="Times New Roman" panose="02020603050405020304" pitchFamily="18" charset="0"/>
              </a:rPr>
              <a:t>symptoms </a:t>
            </a:r>
            <a:endParaRPr lang="en-US" sz="1700" b="1" dirty="0" smtClean="0">
              <a:latin typeface="Times New Roman" panose="02020603050405020304" pitchFamily="18" charset="0"/>
              <a:cs typeface="Times New Roman" panose="02020603050405020304" pitchFamily="18" charset="0"/>
            </a:endParaRPr>
          </a:p>
          <a:p>
            <a:pPr marL="342900" indent="-342900" algn="just">
              <a:lnSpc>
                <a:spcPct val="150000"/>
              </a:lnSpc>
              <a:buAutoNum type="arabicPeriod"/>
            </a:pPr>
            <a:r>
              <a:rPr lang="en-US" sz="1700" dirty="0" smtClean="0">
                <a:latin typeface="Times New Roman" panose="02020603050405020304" pitchFamily="18" charset="0"/>
                <a:cs typeface="Times New Roman" panose="02020603050405020304" pitchFamily="18" charset="0"/>
              </a:rPr>
              <a:t>Symptoms </a:t>
            </a:r>
            <a:r>
              <a:rPr lang="en-US" sz="1700" dirty="0">
                <a:latin typeface="Times New Roman" panose="02020603050405020304" pitchFamily="18" charset="0"/>
                <a:cs typeface="Times New Roman" panose="02020603050405020304" pitchFamily="18" charset="0"/>
              </a:rPr>
              <a:t>due to reflux: Regurgitation and heart burn </a:t>
            </a:r>
            <a:endParaRPr lang="en-US" sz="1700" dirty="0" smtClean="0">
              <a:latin typeface="Times New Roman" panose="02020603050405020304" pitchFamily="18" charset="0"/>
              <a:cs typeface="Times New Roman" panose="02020603050405020304" pitchFamily="18" charset="0"/>
            </a:endParaRPr>
          </a:p>
          <a:p>
            <a:pPr algn="just">
              <a:lnSpc>
                <a:spcPct val="150000"/>
              </a:lnSpc>
            </a:pPr>
            <a:r>
              <a:rPr lang="en-US" sz="1700" dirty="0" smtClean="0">
                <a:latin typeface="Times New Roman" panose="02020603050405020304" pitchFamily="18" charset="0"/>
                <a:cs typeface="Times New Roman" panose="02020603050405020304" pitchFamily="18" charset="0"/>
              </a:rPr>
              <a:t>       are </a:t>
            </a:r>
            <a:r>
              <a:rPr lang="en-US" sz="1700" dirty="0">
                <a:latin typeface="Times New Roman" panose="02020603050405020304" pitchFamily="18" charset="0"/>
                <a:cs typeface="Times New Roman" panose="02020603050405020304" pitchFamily="18" charset="0"/>
              </a:rPr>
              <a:t>the two most common symptoms</a:t>
            </a:r>
            <a:r>
              <a:rPr lang="en-US" sz="1700" dirty="0" smtClean="0">
                <a:latin typeface="Times New Roman" panose="02020603050405020304" pitchFamily="18" charset="0"/>
                <a:cs typeface="Times New Roman" panose="02020603050405020304" pitchFamily="18" charset="0"/>
              </a:rPr>
              <a:t>.</a:t>
            </a:r>
          </a:p>
          <a:p>
            <a:pPr marL="342900" indent="-342900" algn="just">
              <a:lnSpc>
                <a:spcPct val="150000"/>
              </a:lnSpc>
              <a:buAutoNum type="arabicPeriod"/>
            </a:pPr>
            <a:r>
              <a:rPr lang="en-US" sz="1700" dirty="0" smtClean="0">
                <a:latin typeface="Times New Roman" panose="02020603050405020304" pitchFamily="18" charset="0"/>
                <a:cs typeface="Times New Roman" panose="02020603050405020304" pitchFamily="18" charset="0"/>
              </a:rPr>
              <a:t>Symptoms </a:t>
            </a:r>
            <a:r>
              <a:rPr lang="en-US" sz="1700" dirty="0">
                <a:latin typeface="Times New Roman" panose="02020603050405020304" pitchFamily="18" charset="0"/>
                <a:cs typeface="Times New Roman" panose="02020603050405020304" pitchFamily="18" charset="0"/>
              </a:rPr>
              <a:t>due to complications: They are dysphagia, odynophagia, </a:t>
            </a:r>
            <a:r>
              <a:rPr lang="en-US" sz="1700" dirty="0" err="1">
                <a:latin typeface="Times New Roman" panose="02020603050405020304" pitchFamily="18" charset="0"/>
                <a:cs typeface="Times New Roman" panose="02020603050405020304" pitchFamily="18" charset="0"/>
              </a:rPr>
              <a:t>haematemesis</a:t>
            </a:r>
            <a:r>
              <a:rPr lang="en-US" sz="1700" dirty="0">
                <a:latin typeface="Times New Roman" panose="02020603050405020304" pitchFamily="18" charset="0"/>
                <a:cs typeface="Times New Roman" panose="02020603050405020304" pitchFamily="18" charset="0"/>
              </a:rPr>
              <a:t> and </a:t>
            </a:r>
            <a:r>
              <a:rPr lang="en-US" sz="1700" dirty="0" err="1" smtClean="0">
                <a:latin typeface="Times New Roman" panose="02020603050405020304" pitchFamily="18" charset="0"/>
                <a:cs typeface="Times New Roman" panose="02020603050405020304" pitchFamily="18" charset="0"/>
              </a:rPr>
              <a:t>melaena</a:t>
            </a:r>
            <a:r>
              <a:rPr lang="en-US" sz="1700" dirty="0" smtClean="0">
                <a:latin typeface="Times New Roman" panose="02020603050405020304" pitchFamily="18" charset="0"/>
                <a:cs typeface="Times New Roman" panose="02020603050405020304" pitchFamily="18" charset="0"/>
              </a:rPr>
              <a:t>.</a:t>
            </a:r>
          </a:p>
          <a:p>
            <a:pPr marL="342900" indent="-342900" algn="just">
              <a:lnSpc>
                <a:spcPct val="150000"/>
              </a:lnSpc>
              <a:buAutoNum type="arabicPeriod"/>
            </a:pPr>
            <a:r>
              <a:rPr lang="en-US" sz="1700" dirty="0" err="1" smtClean="0">
                <a:latin typeface="Times New Roman" panose="02020603050405020304" pitchFamily="18" charset="0"/>
                <a:cs typeface="Times New Roman" panose="02020603050405020304" pitchFamily="18" charset="0"/>
              </a:rPr>
              <a:t>Nonoesophageal</a:t>
            </a:r>
            <a:r>
              <a:rPr lang="en-US" sz="1700" dirty="0" smtClean="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symptoms: They are asthma and chest pam. </a:t>
            </a:r>
          </a:p>
        </p:txBody>
      </p:sp>
      <p:pic>
        <p:nvPicPr>
          <p:cNvPr id="3074" name="Picture 2" descr="C:\Users\Nitin Biswas\Desktop\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428750"/>
            <a:ext cx="38100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803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33350"/>
            <a:ext cx="8915400" cy="4893647"/>
          </a:xfrm>
          <a:prstGeom prst="rect">
            <a:avLst/>
          </a:prstGeom>
        </p:spPr>
        <p:txBody>
          <a:bodyPr wrap="square">
            <a:spAutoFit/>
          </a:bodyPr>
          <a:lstStyle/>
          <a:p>
            <a:pPr algn="just">
              <a:lnSpc>
                <a:spcPct val="150000"/>
              </a:lnSpc>
            </a:pPr>
            <a:r>
              <a:rPr lang="en-US" sz="1600" b="1" dirty="0">
                <a:latin typeface="Times New Roman" panose="02020603050405020304" pitchFamily="18" charset="0"/>
                <a:cs typeface="Times New Roman" panose="02020603050405020304" pitchFamily="18" charset="0"/>
              </a:rPr>
              <a:t>SLIDING </a:t>
            </a:r>
            <a:r>
              <a:rPr lang="en-US" sz="1600" b="1" dirty="0" smtClean="0">
                <a:latin typeface="Times New Roman" panose="02020603050405020304" pitchFamily="18" charset="0"/>
                <a:cs typeface="Times New Roman" panose="02020603050405020304" pitchFamily="18" charset="0"/>
              </a:rPr>
              <a:t>HERNIA: </a:t>
            </a:r>
          </a:p>
          <a:p>
            <a:pPr algn="just">
              <a:lnSpc>
                <a:spcPct val="150000"/>
              </a:lnSpc>
            </a:pPr>
            <a:r>
              <a:rPr lang="en-US" sz="1600" dirty="0" smtClean="0">
                <a:latin typeface="Times New Roman" panose="02020603050405020304" pitchFamily="18" charset="0"/>
                <a:cs typeface="Times New Roman" panose="02020603050405020304" pitchFamily="18" charset="0"/>
              </a:rPr>
              <a:t>Anatomical </a:t>
            </a:r>
            <a:r>
              <a:rPr lang="en-US" sz="1600" dirty="0">
                <a:latin typeface="Times New Roman" panose="02020603050405020304" pitchFamily="18" charset="0"/>
                <a:cs typeface="Times New Roman" panose="02020603050405020304" pitchFamily="18" charset="0"/>
              </a:rPr>
              <a:t>factors which prevent sliding hernia </a:t>
            </a:r>
            <a:endParaRPr lang="en-US" sz="1600" dirty="0" smtClean="0">
              <a:latin typeface="Times New Roman" panose="02020603050405020304" pitchFamily="18" charset="0"/>
              <a:cs typeface="Times New Roman" panose="02020603050405020304" pitchFamily="18" charset="0"/>
            </a:endParaRPr>
          </a:p>
          <a:p>
            <a:pPr algn="just">
              <a:lnSpc>
                <a:spcPct val="150000"/>
              </a:lnSpc>
            </a:pPr>
            <a:r>
              <a:rPr lang="en-US" sz="1600" dirty="0" smtClean="0">
                <a:latin typeface="Times New Roman" panose="02020603050405020304" pitchFamily="18" charset="0"/>
                <a:cs typeface="Times New Roman" panose="02020603050405020304" pitchFamily="18" charset="0"/>
              </a:rPr>
              <a:t>1. Presence </a:t>
            </a:r>
            <a:r>
              <a:rPr lang="en-US" sz="1600" dirty="0">
                <a:latin typeface="Times New Roman" panose="02020603050405020304" pitchFamily="18" charset="0"/>
                <a:cs typeface="Times New Roman" panose="02020603050405020304" pitchFamily="18" charset="0"/>
              </a:rPr>
              <a:t>of 2 cm of intra-abdominal </a:t>
            </a:r>
            <a:r>
              <a:rPr lang="en-US" sz="1600" dirty="0" err="1">
                <a:latin typeface="Times New Roman" panose="02020603050405020304" pitchFamily="18" charset="0"/>
                <a:cs typeface="Times New Roman" panose="02020603050405020304" pitchFamily="18" charset="0"/>
              </a:rPr>
              <a:t>oesophagus</a:t>
            </a:r>
            <a:r>
              <a:rPr lang="en-US" sz="1600" dirty="0">
                <a:latin typeface="Times New Roman" panose="02020603050405020304" pitchFamily="18" charset="0"/>
                <a:cs typeface="Times New Roman" panose="02020603050405020304" pitchFamily="18" charset="0"/>
              </a:rPr>
              <a:t>. </a:t>
            </a:r>
            <a:endParaRPr lang="en-US" sz="1600" dirty="0" smtClean="0">
              <a:latin typeface="Times New Roman" panose="02020603050405020304" pitchFamily="18" charset="0"/>
              <a:cs typeface="Times New Roman" panose="02020603050405020304" pitchFamily="18" charset="0"/>
            </a:endParaRPr>
          </a:p>
          <a:p>
            <a:pPr algn="just">
              <a:lnSpc>
                <a:spcPct val="150000"/>
              </a:lnSpc>
            </a:pPr>
            <a:r>
              <a:rPr lang="en-US" sz="1600" dirty="0" smtClean="0">
                <a:latin typeface="Times New Roman" panose="02020603050405020304" pitchFamily="18" charset="0"/>
                <a:cs typeface="Times New Roman" panose="02020603050405020304" pitchFamily="18" charset="0"/>
              </a:rPr>
              <a:t>2</a:t>
            </a:r>
            <a:r>
              <a:rPr lang="en-US" sz="1600" dirty="0">
                <a:latin typeface="Times New Roman" panose="02020603050405020304" pitchFamily="18" charset="0"/>
                <a:cs typeface="Times New Roman" panose="02020603050405020304" pitchFamily="18" charset="0"/>
              </a:rPr>
              <a:t>. The angle of His: The </a:t>
            </a:r>
            <a:r>
              <a:rPr lang="en-US" sz="1600" dirty="0" err="1">
                <a:latin typeface="Times New Roman" panose="02020603050405020304" pitchFamily="18" charset="0"/>
                <a:cs typeface="Times New Roman" panose="02020603050405020304" pitchFamily="18" charset="0"/>
              </a:rPr>
              <a:t>oesophago</a:t>
            </a:r>
            <a:r>
              <a:rPr lang="en-US" sz="1600" dirty="0">
                <a:latin typeface="Times New Roman" panose="02020603050405020304" pitchFamily="18" charset="0"/>
                <a:cs typeface="Times New Roman" panose="02020603050405020304" pitchFamily="18" charset="0"/>
              </a:rPr>
              <a:t>-cardiac angle of about 45° has </a:t>
            </a:r>
            <a:r>
              <a:rPr lang="en-US" sz="1600" dirty="0" err="1">
                <a:latin typeface="Times New Roman" panose="02020603050405020304" pitchFamily="18" charset="0"/>
                <a:cs typeface="Times New Roman" panose="02020603050405020304" pitchFamily="18" charset="0"/>
              </a:rPr>
              <a:t>valvular</a:t>
            </a:r>
            <a:r>
              <a:rPr lang="en-US" sz="1600" dirty="0">
                <a:latin typeface="Times New Roman" panose="02020603050405020304" pitchFamily="18" charset="0"/>
                <a:cs typeface="Times New Roman" panose="02020603050405020304" pitchFamily="18" charset="0"/>
              </a:rPr>
              <a:t> effect. </a:t>
            </a:r>
            <a:endParaRPr lang="en-US" sz="1600" dirty="0" smtClean="0">
              <a:latin typeface="Times New Roman" panose="02020603050405020304" pitchFamily="18" charset="0"/>
              <a:cs typeface="Times New Roman" panose="02020603050405020304" pitchFamily="18" charset="0"/>
            </a:endParaRPr>
          </a:p>
          <a:p>
            <a:pPr algn="just">
              <a:lnSpc>
                <a:spcPct val="150000"/>
              </a:lnSpc>
            </a:pPr>
            <a:r>
              <a:rPr lang="en-US" sz="1600" dirty="0" smtClean="0">
                <a:latin typeface="Times New Roman" panose="02020603050405020304" pitchFamily="18" charset="0"/>
                <a:cs typeface="Times New Roman" panose="02020603050405020304" pitchFamily="18" charset="0"/>
              </a:rPr>
              <a:t>3</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Mucosal </a:t>
            </a:r>
            <a:r>
              <a:rPr lang="en-US" sz="1600" dirty="0">
                <a:latin typeface="Times New Roman" panose="02020603050405020304" pitchFamily="18" charset="0"/>
                <a:cs typeface="Times New Roman" panose="02020603050405020304" pitchFamily="18" charset="0"/>
              </a:rPr>
              <a:t>folds at the </a:t>
            </a:r>
            <a:r>
              <a:rPr lang="en-US" sz="1600" dirty="0" err="1">
                <a:latin typeface="Times New Roman" panose="02020603050405020304" pitchFamily="18" charset="0"/>
                <a:cs typeface="Times New Roman" panose="02020603050405020304" pitchFamily="18" charset="0"/>
              </a:rPr>
              <a:t>oesophago</a:t>
            </a:r>
            <a:r>
              <a:rPr lang="en-US" sz="1600" dirty="0">
                <a:latin typeface="Times New Roman" panose="02020603050405020304" pitchFamily="18" charset="0"/>
                <a:cs typeface="Times New Roman" panose="02020603050405020304" pitchFamily="18" charset="0"/>
              </a:rPr>
              <a:t>-cardiac junction. </a:t>
            </a:r>
            <a:endParaRPr lang="en-US" sz="1600" dirty="0" smtClean="0">
              <a:latin typeface="Times New Roman" panose="02020603050405020304" pitchFamily="18" charset="0"/>
              <a:cs typeface="Times New Roman" panose="02020603050405020304" pitchFamily="18" charset="0"/>
            </a:endParaRPr>
          </a:p>
          <a:p>
            <a:pPr algn="just">
              <a:lnSpc>
                <a:spcPct val="150000"/>
              </a:lnSpc>
            </a:pPr>
            <a:r>
              <a:rPr lang="en-US" sz="1600" dirty="0" smtClean="0">
                <a:latin typeface="Times New Roman" panose="02020603050405020304" pitchFamily="18" charset="0"/>
                <a:cs typeface="Times New Roman" panose="02020603050405020304" pitchFamily="18" charset="0"/>
              </a:rPr>
              <a:t>4</a:t>
            </a:r>
            <a:r>
              <a:rPr lang="en-US" sz="1600" dirty="0">
                <a:latin typeface="Times New Roman" panose="02020603050405020304" pitchFamily="18" charset="0"/>
                <a:cs typeface="Times New Roman" panose="02020603050405020304" pitchFamily="18" charset="0"/>
              </a:rPr>
              <a:t>. Positive intra-abdominal pressure which closes the abdominal </a:t>
            </a:r>
            <a:r>
              <a:rPr lang="en-US" sz="1600" dirty="0" err="1">
                <a:latin typeface="Times New Roman" panose="02020603050405020304" pitchFamily="18" charset="0"/>
                <a:cs typeface="Times New Roman" panose="02020603050405020304" pitchFamily="18" charset="0"/>
              </a:rPr>
              <a:t>oesophagus</a:t>
            </a:r>
            <a:r>
              <a:rPr lang="en-US" sz="1600" dirty="0" smtClean="0">
                <a:latin typeface="Times New Roman" panose="02020603050405020304" pitchFamily="18" charset="0"/>
                <a:cs typeface="Times New Roman" panose="02020603050405020304" pitchFamily="18" charset="0"/>
              </a:rPr>
              <a:t>.</a:t>
            </a:r>
          </a:p>
          <a:p>
            <a:pPr algn="just">
              <a:lnSpc>
                <a:spcPct val="150000"/>
              </a:lnSpc>
            </a:pPr>
            <a:r>
              <a:rPr lang="en-US" sz="1600" dirty="0">
                <a:latin typeface="Times New Roman" panose="02020603050405020304" pitchFamily="18" charset="0"/>
                <a:cs typeface="Times New Roman" panose="02020603050405020304" pitchFamily="18" charset="0"/>
              </a:rPr>
              <a:t>5. Lower </a:t>
            </a:r>
            <a:r>
              <a:rPr lang="en-US" sz="1600" dirty="0" err="1">
                <a:latin typeface="Times New Roman" panose="02020603050405020304" pitchFamily="18" charset="0"/>
                <a:cs typeface="Times New Roman" panose="02020603050405020304" pitchFamily="18" charset="0"/>
              </a:rPr>
              <a:t>oesophageal</a:t>
            </a:r>
            <a:r>
              <a:rPr lang="en-US" sz="1600" dirty="0">
                <a:latin typeface="Times New Roman" panose="02020603050405020304" pitchFamily="18" charset="0"/>
                <a:cs typeface="Times New Roman" panose="02020603050405020304" pitchFamily="18" charset="0"/>
              </a:rPr>
              <a:t> sphincter (LOS): It is a functional sphincter which increases the pressure during coughing, straining, etc. </a:t>
            </a:r>
            <a:endParaRPr lang="en-US" sz="1600" dirty="0" smtClean="0">
              <a:latin typeface="Times New Roman" panose="02020603050405020304" pitchFamily="18" charset="0"/>
              <a:cs typeface="Times New Roman" panose="02020603050405020304" pitchFamily="18" charset="0"/>
            </a:endParaRPr>
          </a:p>
          <a:p>
            <a:pPr algn="just">
              <a:lnSpc>
                <a:spcPct val="150000"/>
              </a:lnSpc>
            </a:pPr>
            <a:r>
              <a:rPr lang="en-US" sz="1600" b="1" dirty="0" smtClean="0">
                <a:latin typeface="Times New Roman" panose="02020603050405020304" pitchFamily="18" charset="0"/>
                <a:cs typeface="Times New Roman" panose="02020603050405020304" pitchFamily="18" charset="0"/>
              </a:rPr>
              <a:t>Causes </a:t>
            </a:r>
            <a:r>
              <a:rPr lang="en-US" sz="1600" b="1" dirty="0">
                <a:latin typeface="Times New Roman" panose="02020603050405020304" pitchFamily="18" charset="0"/>
                <a:cs typeface="Times New Roman" panose="02020603050405020304" pitchFamily="18" charset="0"/>
              </a:rPr>
              <a:t>of sliding </a:t>
            </a:r>
            <a:r>
              <a:rPr lang="en-US" sz="1600" b="1" dirty="0" smtClean="0">
                <a:latin typeface="Times New Roman" panose="02020603050405020304" pitchFamily="18" charset="0"/>
                <a:cs typeface="Times New Roman" panose="02020603050405020304" pitchFamily="18" charset="0"/>
              </a:rPr>
              <a:t>hernia: </a:t>
            </a:r>
          </a:p>
          <a:p>
            <a:pPr algn="just">
              <a:lnSpc>
                <a:spcPct val="150000"/>
              </a:lnSpc>
            </a:pPr>
            <a:r>
              <a:rPr lang="en-US" sz="1600" dirty="0" smtClean="0">
                <a:latin typeface="Times New Roman" panose="02020603050405020304" pitchFamily="18" charset="0"/>
                <a:cs typeface="Times New Roman" panose="02020603050405020304" pitchFamily="18" charset="0"/>
              </a:rPr>
              <a:t>1. Deposition </a:t>
            </a:r>
            <a:r>
              <a:rPr lang="en-US" sz="1600" dirty="0">
                <a:latin typeface="Times New Roman" panose="02020603050405020304" pitchFamily="18" charset="0"/>
                <a:cs typeface="Times New Roman" panose="02020603050405020304" pitchFamily="18" charset="0"/>
              </a:rPr>
              <a:t>of fatty tissue in the hiatus leads to weakening of the hiatus in obese individuals. </a:t>
            </a:r>
            <a:endParaRPr lang="en-US" sz="1600" dirty="0" smtClean="0">
              <a:latin typeface="Times New Roman" panose="02020603050405020304" pitchFamily="18" charset="0"/>
              <a:cs typeface="Times New Roman" panose="02020603050405020304" pitchFamily="18" charset="0"/>
            </a:endParaRPr>
          </a:p>
          <a:p>
            <a:pPr algn="just">
              <a:lnSpc>
                <a:spcPct val="150000"/>
              </a:lnSpc>
            </a:pPr>
            <a:r>
              <a:rPr lang="en-US" sz="1600" dirty="0" smtClean="0">
                <a:latin typeface="Times New Roman" panose="02020603050405020304" pitchFamily="18" charset="0"/>
                <a:cs typeface="Times New Roman" panose="02020603050405020304" pitchFamily="18" charset="0"/>
              </a:rPr>
              <a:t>2</a:t>
            </a:r>
            <a:r>
              <a:rPr lang="en-US" sz="1600" dirty="0">
                <a:latin typeface="Times New Roman" panose="02020603050405020304" pitchFamily="18" charset="0"/>
                <a:cs typeface="Times New Roman" panose="02020603050405020304" pitchFamily="18" charset="0"/>
              </a:rPr>
              <a:t>. Advancing age resulting in muscular degeneration can predispose to hernia. </a:t>
            </a:r>
            <a:endParaRPr lang="en-US" sz="1600" dirty="0" smtClean="0">
              <a:latin typeface="Times New Roman" panose="02020603050405020304" pitchFamily="18" charset="0"/>
              <a:cs typeface="Times New Roman" panose="02020603050405020304" pitchFamily="18" charset="0"/>
            </a:endParaRPr>
          </a:p>
          <a:p>
            <a:pPr algn="just">
              <a:lnSpc>
                <a:spcPct val="150000"/>
              </a:lnSpc>
            </a:pPr>
            <a:r>
              <a:rPr lang="en-US" sz="1600" dirty="0" smtClean="0">
                <a:latin typeface="Times New Roman" panose="02020603050405020304" pitchFamily="18" charset="0"/>
                <a:cs typeface="Times New Roman" panose="02020603050405020304" pitchFamily="18" charset="0"/>
              </a:rPr>
              <a:t>3</a:t>
            </a:r>
            <a:r>
              <a:rPr lang="en-US" sz="1600" dirty="0">
                <a:latin typeface="Times New Roman" panose="02020603050405020304" pitchFamily="18" charset="0"/>
                <a:cs typeface="Times New Roman" panose="02020603050405020304" pitchFamily="18" charset="0"/>
              </a:rPr>
              <a:t>. Raised intra-abdominal pressure due to lower abdominal </a:t>
            </a:r>
            <a:r>
              <a:rPr lang="en-US" sz="1600" dirty="0" err="1">
                <a:latin typeface="Times New Roman" panose="02020603050405020304" pitchFamily="18" charset="0"/>
                <a:cs typeface="Times New Roman" panose="02020603050405020304" pitchFamily="18" charset="0"/>
              </a:rPr>
              <a:t>tumours</a:t>
            </a:r>
            <a:r>
              <a:rPr lang="en-US" sz="1600" dirty="0">
                <a:latin typeface="Times New Roman" panose="02020603050405020304" pitchFamily="18" charset="0"/>
                <a:cs typeface="Times New Roman" panose="02020603050405020304" pitchFamily="18" charset="0"/>
              </a:rPr>
              <a:t>, pregnancy, etc. </a:t>
            </a:r>
            <a:endParaRPr lang="en-US" sz="1600" dirty="0" smtClean="0">
              <a:latin typeface="Times New Roman" panose="02020603050405020304" pitchFamily="18" charset="0"/>
              <a:cs typeface="Times New Roman" panose="02020603050405020304" pitchFamily="18" charset="0"/>
            </a:endParaRPr>
          </a:p>
          <a:p>
            <a:pPr algn="just">
              <a:lnSpc>
                <a:spcPct val="150000"/>
              </a:lnSpc>
            </a:pPr>
            <a:r>
              <a:rPr lang="en-US" sz="1600" dirty="0" smtClean="0">
                <a:latin typeface="Times New Roman" panose="02020603050405020304" pitchFamily="18" charset="0"/>
                <a:cs typeface="Times New Roman" panose="02020603050405020304" pitchFamily="18" charset="0"/>
              </a:rPr>
              <a:t>4</a:t>
            </a:r>
            <a:r>
              <a:rPr lang="en-US" sz="1600" dirty="0">
                <a:latin typeface="Times New Roman" panose="02020603050405020304" pitchFamily="18" charset="0"/>
                <a:cs typeface="Times New Roman" panose="02020603050405020304" pitchFamily="18" charset="0"/>
              </a:rPr>
              <a:t>. Saint's triad: Gall stones, diverticulosis and hiatus hernia can occur together in a patient. </a:t>
            </a:r>
          </a:p>
        </p:txBody>
      </p:sp>
    </p:spTree>
    <p:extLst>
      <p:ext uri="{BB962C8B-B14F-4D97-AF65-F5344CB8AC3E}">
        <p14:creationId xmlns:p14="http://schemas.microsoft.com/office/powerpoint/2010/main" val="1501148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32636"/>
            <a:ext cx="8915400" cy="4801314"/>
          </a:xfrm>
          <a:prstGeom prst="rect">
            <a:avLst/>
          </a:prstGeom>
        </p:spPr>
        <p:txBody>
          <a:bodyPr wrap="square">
            <a:spAutoFit/>
          </a:bodyPr>
          <a:lstStyle/>
          <a:p>
            <a:pPr algn="just">
              <a:lnSpc>
                <a:spcPct val="150000"/>
              </a:lnSpc>
            </a:pPr>
            <a:r>
              <a:rPr lang="en-US" sz="1700" b="1" dirty="0">
                <a:latin typeface="Times New Roman" panose="02020603050405020304" pitchFamily="18" charset="0"/>
                <a:cs typeface="Times New Roman" panose="02020603050405020304" pitchFamily="18" charset="0"/>
              </a:rPr>
              <a:t>Clinical </a:t>
            </a:r>
            <a:r>
              <a:rPr lang="en-US" sz="1700" b="1" dirty="0" smtClean="0">
                <a:latin typeface="Times New Roman" panose="02020603050405020304" pitchFamily="18" charset="0"/>
                <a:cs typeface="Times New Roman" panose="02020603050405020304" pitchFamily="18" charset="0"/>
              </a:rPr>
              <a:t>features:</a:t>
            </a:r>
          </a:p>
          <a:p>
            <a:pPr algn="just">
              <a:lnSpc>
                <a:spcPct val="150000"/>
              </a:lnSpc>
            </a:pPr>
            <a:r>
              <a:rPr lang="en-US" sz="1700" dirty="0" smtClean="0">
                <a:latin typeface="Times New Roman" panose="02020603050405020304" pitchFamily="18" charset="0"/>
                <a:cs typeface="Times New Roman" panose="02020603050405020304" pitchFamily="18" charset="0"/>
              </a:rPr>
              <a:t>Sliding </a:t>
            </a:r>
            <a:r>
              <a:rPr lang="en-US" sz="1700" dirty="0">
                <a:latin typeface="Times New Roman" panose="02020603050405020304" pitchFamily="18" charset="0"/>
                <a:cs typeface="Times New Roman" panose="02020603050405020304" pitchFamily="18" charset="0"/>
              </a:rPr>
              <a:t>hernia produces symptoms like reflux </a:t>
            </a:r>
            <a:r>
              <a:rPr lang="en-US" sz="1700" dirty="0" err="1">
                <a:latin typeface="Times New Roman" panose="02020603050405020304" pitchFamily="18" charset="0"/>
                <a:cs typeface="Times New Roman" panose="02020603050405020304" pitchFamily="18" charset="0"/>
              </a:rPr>
              <a:t>oesophagitis</a:t>
            </a:r>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More common in women, especially if obese. </a:t>
            </a:r>
            <a:endParaRPr lang="en-US" sz="1700" dirty="0" smtClean="0">
              <a:latin typeface="Times New Roman" panose="02020603050405020304" pitchFamily="18" charset="0"/>
              <a:cs typeface="Times New Roman" panose="02020603050405020304" pitchFamily="18" charset="0"/>
            </a:endParaRPr>
          </a:p>
          <a:p>
            <a:pPr algn="just">
              <a:lnSpc>
                <a:spcPct val="150000"/>
              </a:lnSpc>
            </a:pPr>
            <a:r>
              <a:rPr lang="en-US" sz="1700" b="1" dirty="0" smtClean="0">
                <a:latin typeface="Times New Roman" panose="02020603050405020304" pitchFamily="18" charset="0"/>
                <a:cs typeface="Times New Roman" panose="02020603050405020304" pitchFamily="18" charset="0"/>
              </a:rPr>
              <a:t>Investigations: </a:t>
            </a:r>
          </a:p>
          <a:p>
            <a:pPr algn="just">
              <a:lnSpc>
                <a:spcPct val="150000"/>
              </a:lnSpc>
            </a:pPr>
            <a:r>
              <a:rPr lang="en-US" sz="1700" dirty="0" smtClean="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Oesophagoscopy</a:t>
            </a:r>
            <a:r>
              <a:rPr lang="en-US" sz="1700" dirty="0">
                <a:latin typeface="Times New Roman" panose="02020603050405020304" pitchFamily="18" charset="0"/>
                <a:cs typeface="Times New Roman" panose="02020603050405020304" pitchFamily="18" charset="0"/>
              </a:rPr>
              <a:t> reveals varying degree of inflammation. During </a:t>
            </a:r>
            <a:r>
              <a:rPr lang="en-US" sz="1700" dirty="0" err="1">
                <a:latin typeface="Times New Roman" panose="02020603050405020304" pitchFamily="18" charset="0"/>
                <a:cs typeface="Times New Roman" panose="02020603050405020304" pitchFamily="18" charset="0"/>
              </a:rPr>
              <a:t>oesophagoscopy</a:t>
            </a:r>
            <a:r>
              <a:rPr lang="en-US" sz="1700" dirty="0">
                <a:latin typeface="Times New Roman" panose="02020603050405020304" pitchFamily="18" charset="0"/>
                <a:cs typeface="Times New Roman" panose="02020603050405020304" pitchFamily="18" charset="0"/>
              </a:rPr>
              <a:t>, when the patient is asked to strain (</a:t>
            </a:r>
            <a:r>
              <a:rPr lang="en-US" sz="1700" dirty="0" err="1">
                <a:latin typeface="Times New Roman" panose="02020603050405020304" pitchFamily="18" charset="0"/>
                <a:cs typeface="Times New Roman" panose="02020603050405020304" pitchFamily="18" charset="0"/>
              </a:rPr>
              <a:t>Valsalva's</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manoeuvre</a:t>
            </a:r>
            <a:r>
              <a:rPr lang="en-US" sz="1700" dirty="0">
                <a:latin typeface="Times New Roman" panose="02020603050405020304" pitchFamily="18" charset="0"/>
                <a:cs typeface="Times New Roman" panose="02020603050405020304" pitchFamily="18" charset="0"/>
              </a:rPr>
              <a:t>), the sphincter is seen to be more patulous and herniation of gastric mucosal folds can be seen. Reflux of the gastric acid is the most valuable sign. </a:t>
            </a:r>
            <a:endParaRPr lang="en-US" sz="1700" dirty="0" smtClean="0">
              <a:latin typeface="Times New Roman" panose="02020603050405020304" pitchFamily="18" charset="0"/>
              <a:cs typeface="Times New Roman" panose="02020603050405020304" pitchFamily="18" charset="0"/>
            </a:endParaRPr>
          </a:p>
          <a:p>
            <a:pPr algn="just">
              <a:lnSpc>
                <a:spcPct val="150000"/>
              </a:lnSpc>
            </a:pPr>
            <a:r>
              <a:rPr lang="en-US" sz="1700" dirty="0" smtClean="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Barium meal demonstrates gastro-</a:t>
            </a:r>
            <a:r>
              <a:rPr lang="en-US" sz="1700" dirty="0" err="1">
                <a:latin typeface="Times New Roman" panose="02020603050405020304" pitchFamily="18" charset="0"/>
                <a:cs typeface="Times New Roman" panose="02020603050405020304" pitchFamily="18" charset="0"/>
              </a:rPr>
              <a:t>oesophageal</a:t>
            </a:r>
            <a:r>
              <a:rPr lang="en-US" sz="1700" dirty="0">
                <a:latin typeface="Times New Roman" panose="02020603050405020304" pitchFamily="18" charset="0"/>
                <a:cs typeface="Times New Roman" panose="02020603050405020304" pitchFamily="18" charset="0"/>
              </a:rPr>
              <a:t> reflux in the </a:t>
            </a:r>
            <a:r>
              <a:rPr lang="en-US" sz="1700" dirty="0" err="1">
                <a:latin typeface="Times New Roman" panose="02020603050405020304" pitchFamily="18" charset="0"/>
                <a:cs typeface="Times New Roman" panose="02020603050405020304" pitchFamily="18" charset="0"/>
              </a:rPr>
              <a:t>Trendelenburg</a:t>
            </a:r>
            <a:r>
              <a:rPr lang="en-US" sz="1700" dirty="0">
                <a:latin typeface="Times New Roman" panose="02020603050405020304" pitchFamily="18" charset="0"/>
                <a:cs typeface="Times New Roman" panose="02020603050405020304" pitchFamily="18" charset="0"/>
              </a:rPr>
              <a:t> position</a:t>
            </a:r>
            <a:r>
              <a:rPr lang="en-US" sz="1700" dirty="0" smtClean="0">
                <a:latin typeface="Times New Roman" panose="02020603050405020304" pitchFamily="18" charset="0"/>
                <a:cs typeface="Times New Roman" panose="02020603050405020304" pitchFamily="18" charset="0"/>
              </a:rPr>
              <a:t>.</a:t>
            </a:r>
          </a:p>
          <a:p>
            <a:pPr algn="just">
              <a:lnSpc>
                <a:spcPct val="150000"/>
              </a:lnSpc>
            </a:pPr>
            <a:r>
              <a:rPr lang="en-US" sz="1700" b="1" dirty="0" smtClean="0">
                <a:latin typeface="Times New Roman" panose="02020603050405020304" pitchFamily="18" charset="0"/>
                <a:cs typeface="Times New Roman" panose="02020603050405020304" pitchFamily="18" charset="0"/>
              </a:rPr>
              <a:t>Treatment:</a:t>
            </a:r>
          </a:p>
          <a:p>
            <a:pPr algn="just">
              <a:lnSpc>
                <a:spcPct val="150000"/>
              </a:lnSpc>
            </a:pPr>
            <a:r>
              <a:rPr lang="en-US" sz="1700" dirty="0" smtClean="0">
                <a:solidFill>
                  <a:schemeClr val="accent1"/>
                </a:solidFill>
                <a:latin typeface="Times New Roman" panose="02020603050405020304" pitchFamily="18" charset="0"/>
                <a:cs typeface="Times New Roman" panose="02020603050405020304" pitchFamily="18" charset="0"/>
              </a:rPr>
              <a:t>1. Conservative treatment</a:t>
            </a:r>
            <a:r>
              <a:rPr lang="en-US" sz="1700" dirty="0" smtClean="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Lifestyle </a:t>
            </a:r>
            <a:r>
              <a:rPr lang="en-US" sz="1700" dirty="0" smtClean="0">
                <a:latin typeface="Times New Roman" panose="02020603050405020304" pitchFamily="18" charset="0"/>
                <a:cs typeface="Times New Roman" panose="02020603050405020304" pitchFamily="18" charset="0"/>
              </a:rPr>
              <a:t>changes, Decrease </a:t>
            </a:r>
            <a:r>
              <a:rPr lang="en-US" sz="1700" dirty="0">
                <a:latin typeface="Times New Roman" panose="02020603050405020304" pitchFamily="18" charset="0"/>
                <a:cs typeface="Times New Roman" panose="02020603050405020304" pitchFamily="18" charset="0"/>
              </a:rPr>
              <a:t>in weight, Diet control with increased intake of proteins </a:t>
            </a:r>
            <a:r>
              <a:rPr lang="en-US" sz="1700" dirty="0" err="1">
                <a:latin typeface="Times New Roman" panose="02020603050405020304" pitchFamily="18" charset="0"/>
                <a:cs typeface="Times New Roman" panose="02020603050405020304" pitchFamily="18" charset="0"/>
              </a:rPr>
              <a:t>anc</a:t>
            </a:r>
            <a:r>
              <a:rPr lang="en-US" sz="1700" dirty="0">
                <a:latin typeface="Times New Roman" panose="02020603050405020304" pitchFamily="18" charset="0"/>
                <a:cs typeface="Times New Roman" panose="02020603050405020304" pitchFamily="18" charset="0"/>
              </a:rPr>
              <a:t> decreased consumption of fat and sugar. • Decreased alcohol and tobacco consumption. </a:t>
            </a:r>
            <a:endParaRPr lang="en-US" sz="17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976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33350"/>
            <a:ext cx="8991600" cy="4849404"/>
          </a:xfrm>
          <a:prstGeom prst="rect">
            <a:avLst/>
          </a:prstGeom>
        </p:spPr>
        <p:txBody>
          <a:bodyPr wrap="square">
            <a:spAutoFit/>
          </a:bodyPr>
          <a:lstStyle/>
          <a:p>
            <a:pPr algn="just">
              <a:lnSpc>
                <a:spcPct val="150000"/>
              </a:lnSpc>
            </a:pPr>
            <a:r>
              <a:rPr lang="en-US" sz="1600" dirty="0" smtClean="0">
                <a:solidFill>
                  <a:schemeClr val="accent1"/>
                </a:solidFill>
                <a:latin typeface="Times New Roman" panose="02020603050405020304" pitchFamily="18" charset="0"/>
                <a:cs typeface="Times New Roman" panose="02020603050405020304" pitchFamily="18" charset="0"/>
              </a:rPr>
              <a:t>2. </a:t>
            </a:r>
            <a:r>
              <a:rPr lang="en-US" sz="1600" dirty="0" err="1" smtClean="0">
                <a:solidFill>
                  <a:schemeClr val="accent1"/>
                </a:solidFill>
                <a:latin typeface="Times New Roman" panose="02020603050405020304" pitchFamily="18" charset="0"/>
                <a:cs typeface="Times New Roman" panose="02020603050405020304" pitchFamily="18" charset="0"/>
              </a:rPr>
              <a:t>Oesophageal</a:t>
            </a:r>
            <a:r>
              <a:rPr lang="en-US" sz="1600" dirty="0" smtClean="0">
                <a:solidFill>
                  <a:schemeClr val="accent1"/>
                </a:solidFill>
                <a:latin typeface="Times New Roman" panose="02020603050405020304" pitchFamily="18" charset="0"/>
                <a:cs typeface="Times New Roman" panose="02020603050405020304" pitchFamily="18" charset="0"/>
              </a:rPr>
              <a:t> </a:t>
            </a:r>
            <a:r>
              <a:rPr lang="en-US" sz="1600" dirty="0">
                <a:solidFill>
                  <a:schemeClr val="accent1"/>
                </a:solidFill>
                <a:latin typeface="Times New Roman" panose="02020603050405020304" pitchFamily="18" charset="0"/>
                <a:cs typeface="Times New Roman" panose="02020603050405020304" pitchFamily="18" charset="0"/>
              </a:rPr>
              <a:t>mucosa protection </a:t>
            </a:r>
            <a:r>
              <a:rPr lang="en-US" sz="1600" dirty="0">
                <a:latin typeface="Times New Roman" panose="02020603050405020304" pitchFamily="18" charset="0"/>
                <a:cs typeface="Times New Roman" panose="02020603050405020304" pitchFamily="18" charset="0"/>
              </a:rPr>
              <a:t>• Antacids: Preparations containing alginates, </a:t>
            </a:r>
            <a:r>
              <a:rPr lang="en-US" sz="1600" dirty="0" err="1">
                <a:latin typeface="Times New Roman" panose="02020603050405020304" pitchFamily="18" charset="0"/>
                <a:cs typeface="Times New Roman" panose="02020603050405020304" pitchFamily="18" charset="0"/>
              </a:rPr>
              <a:t>cytopro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tective</a:t>
            </a:r>
            <a:r>
              <a:rPr lang="en-US" sz="1600" dirty="0">
                <a:latin typeface="Times New Roman" panose="02020603050405020304" pitchFamily="18" charset="0"/>
                <a:cs typeface="Times New Roman" panose="02020603050405020304" pitchFamily="18" charset="0"/>
              </a:rPr>
              <a:t> agents. • H2 blockers: Ranitidine. • Proton pump inhibitors: Omeprazole or esomeprazole. </a:t>
            </a:r>
            <a:endParaRPr lang="en-US" sz="1600" dirty="0" smtClean="0">
              <a:latin typeface="Times New Roman" panose="02020603050405020304" pitchFamily="18" charset="0"/>
              <a:cs typeface="Times New Roman" panose="02020603050405020304" pitchFamily="18" charset="0"/>
            </a:endParaRPr>
          </a:p>
          <a:p>
            <a:pPr algn="just">
              <a:lnSpc>
                <a:spcPct val="150000"/>
              </a:lnSpc>
            </a:pPr>
            <a:r>
              <a:rPr lang="en-US" sz="1600" dirty="0" smtClean="0">
                <a:solidFill>
                  <a:schemeClr val="accent1"/>
                </a:solidFill>
                <a:latin typeface="Times New Roman" panose="02020603050405020304" pitchFamily="18" charset="0"/>
                <a:cs typeface="Times New Roman" panose="02020603050405020304" pitchFamily="18" charset="0"/>
              </a:rPr>
              <a:t>3. Reflux </a:t>
            </a:r>
            <a:r>
              <a:rPr lang="en-US" sz="1600" dirty="0">
                <a:solidFill>
                  <a:schemeClr val="accent1"/>
                </a:solidFill>
                <a:latin typeface="Times New Roman" panose="02020603050405020304" pitchFamily="18" charset="0"/>
                <a:cs typeface="Times New Roman" panose="02020603050405020304" pitchFamily="18" charset="0"/>
              </a:rPr>
              <a:t>prevention </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Oesophageal</a:t>
            </a:r>
            <a:r>
              <a:rPr lang="en-US" sz="1600" dirty="0">
                <a:latin typeface="Times New Roman" panose="02020603050405020304" pitchFamily="18" charset="0"/>
                <a:cs typeface="Times New Roman" panose="02020603050405020304" pitchFamily="18" charset="0"/>
              </a:rPr>
              <a:t> reflux: </a:t>
            </a:r>
            <a:r>
              <a:rPr lang="en-US" sz="1600" dirty="0" err="1">
                <a:latin typeface="Times New Roman" panose="02020603050405020304" pitchFamily="18" charset="0"/>
                <a:cs typeface="Times New Roman" panose="02020603050405020304" pitchFamily="18" charset="0"/>
              </a:rPr>
              <a:t>Cisapride</a:t>
            </a:r>
            <a:r>
              <a:rPr lang="en-US" sz="1600" dirty="0">
                <a:latin typeface="Times New Roman" panose="02020603050405020304" pitchFamily="18" charset="0"/>
                <a:cs typeface="Times New Roman" panose="02020603050405020304" pitchFamily="18" charset="0"/>
              </a:rPr>
              <a:t>, metoclopramide • Gastric reflux: </a:t>
            </a:r>
            <a:r>
              <a:rPr lang="en-US" sz="1600" dirty="0" err="1">
                <a:latin typeface="Times New Roman" panose="02020603050405020304" pitchFamily="18" charset="0"/>
                <a:cs typeface="Times New Roman" panose="02020603050405020304" pitchFamily="18" charset="0"/>
              </a:rPr>
              <a:t>Domperidone</a:t>
            </a:r>
            <a:r>
              <a:rPr lang="en-US" sz="1600" dirty="0">
                <a:latin typeface="Times New Roman" panose="02020603050405020304" pitchFamily="18" charset="0"/>
                <a:cs typeface="Times New Roman" panose="02020603050405020304" pitchFamily="18" charset="0"/>
              </a:rPr>
              <a:t>, metoclopramide, </a:t>
            </a:r>
            <a:r>
              <a:rPr lang="en-US" sz="1600" dirty="0" err="1">
                <a:latin typeface="Times New Roman" panose="02020603050405020304" pitchFamily="18" charset="0"/>
                <a:cs typeface="Times New Roman" panose="02020603050405020304" pitchFamily="18" charset="0"/>
              </a:rPr>
              <a:t>cisapride</a:t>
            </a:r>
            <a:r>
              <a:rPr lang="en-US" sz="1600" dirty="0" smtClean="0">
                <a:latin typeface="Times New Roman" panose="02020603050405020304" pitchFamily="18" charset="0"/>
                <a:cs typeface="Times New Roman" panose="02020603050405020304" pitchFamily="18" charset="0"/>
              </a:rPr>
              <a:t>.</a:t>
            </a:r>
          </a:p>
          <a:p>
            <a:pPr algn="just">
              <a:lnSpc>
                <a:spcPct val="150000"/>
              </a:lnSpc>
            </a:pPr>
            <a:r>
              <a:rPr lang="en-US" sz="1600" dirty="0" smtClean="0">
                <a:latin typeface="Times New Roman" panose="02020603050405020304" pitchFamily="18" charset="0"/>
                <a:cs typeface="Times New Roman" panose="02020603050405020304" pitchFamily="18" charset="0"/>
              </a:rPr>
              <a:t>4. Surgery: Same as for GERD.</a:t>
            </a:r>
          </a:p>
          <a:p>
            <a:pPr algn="just">
              <a:lnSpc>
                <a:spcPct val="150000"/>
              </a:lnSpc>
            </a:pPr>
            <a:r>
              <a:rPr lang="en-US" sz="1600" b="1" dirty="0">
                <a:latin typeface="Times New Roman" panose="02020603050405020304" pitchFamily="18" charset="0"/>
                <a:cs typeface="Times New Roman" panose="02020603050405020304" pitchFamily="18" charset="0"/>
              </a:rPr>
              <a:t>ROLLING </a:t>
            </a:r>
            <a:r>
              <a:rPr lang="en-US" sz="1600" b="1" dirty="0" smtClean="0">
                <a:latin typeface="Times New Roman" panose="02020603050405020304" pitchFamily="18" charset="0"/>
                <a:cs typeface="Times New Roman" panose="02020603050405020304" pitchFamily="18" charset="0"/>
              </a:rPr>
              <a:t>HERNIA: </a:t>
            </a:r>
            <a:r>
              <a:rPr lang="en-US" sz="1600" dirty="0">
                <a:latin typeface="Times New Roman" panose="02020603050405020304" pitchFamily="18" charset="0"/>
                <a:cs typeface="Times New Roman" panose="02020603050405020304" pitchFamily="18" charset="0"/>
              </a:rPr>
              <a:t>In this condition, cardio-</a:t>
            </a:r>
            <a:r>
              <a:rPr lang="en-US" sz="1600" dirty="0" err="1">
                <a:latin typeface="Times New Roman" panose="02020603050405020304" pitchFamily="18" charset="0"/>
                <a:cs typeface="Times New Roman" panose="02020603050405020304" pitchFamily="18" charset="0"/>
              </a:rPr>
              <a:t>oesophageal</a:t>
            </a:r>
            <a:r>
              <a:rPr lang="en-US" sz="1600" dirty="0">
                <a:latin typeface="Times New Roman" panose="02020603050405020304" pitchFamily="18" charset="0"/>
                <a:cs typeface="Times New Roman" panose="02020603050405020304" pitchFamily="18" charset="0"/>
              </a:rPr>
              <a:t> junction is normal. Greater curvature of the stomach ascends into a preformed sac in the </a:t>
            </a:r>
            <a:r>
              <a:rPr lang="en-US" sz="1600" dirty="0" smtClean="0">
                <a:latin typeface="Times New Roman" panose="02020603050405020304" pitchFamily="18" charset="0"/>
                <a:cs typeface="Times New Roman" panose="02020603050405020304" pitchFamily="18" charset="0"/>
              </a:rPr>
              <a:t>mediastinum. Thus</a:t>
            </a:r>
            <a:r>
              <a:rPr lang="en-US" sz="1600" dirty="0">
                <a:latin typeface="Times New Roman" panose="02020603050405020304" pitchFamily="18" charset="0"/>
                <a:cs typeface="Times New Roman" panose="02020603050405020304" pitchFamily="18" charset="0"/>
              </a:rPr>
              <a:t>, there are no features of reflux </a:t>
            </a:r>
            <a:r>
              <a:rPr lang="en-US" sz="1600" dirty="0" err="1">
                <a:latin typeface="Times New Roman" panose="02020603050405020304" pitchFamily="18" charset="0"/>
                <a:cs typeface="Times New Roman" panose="02020603050405020304" pitchFamily="18" charset="0"/>
              </a:rPr>
              <a:t>oesophagitis</a:t>
            </a:r>
            <a:r>
              <a:rPr lang="en-US" sz="1600" dirty="0">
                <a:latin typeface="Times New Roman" panose="02020603050405020304" pitchFamily="18" charset="0"/>
                <a:cs typeface="Times New Roman" panose="02020603050405020304" pitchFamily="18" charset="0"/>
              </a:rPr>
              <a:t> but the sac containing stomach in the thorax causes compression of the heart and lung. </a:t>
            </a:r>
            <a:endParaRPr lang="en-US" sz="1600" dirty="0" smtClean="0">
              <a:latin typeface="Times New Roman" panose="02020603050405020304" pitchFamily="18" charset="0"/>
              <a:cs typeface="Times New Roman" panose="02020603050405020304" pitchFamily="18" charset="0"/>
            </a:endParaRPr>
          </a:p>
          <a:p>
            <a:pPr algn="just">
              <a:lnSpc>
                <a:spcPct val="150000"/>
              </a:lnSpc>
            </a:pPr>
            <a:r>
              <a:rPr lang="en-US" sz="1600" b="1" dirty="0" smtClean="0">
                <a:latin typeface="Times New Roman" panose="02020603050405020304" pitchFamily="18" charset="0"/>
                <a:cs typeface="Times New Roman" panose="02020603050405020304" pitchFamily="18" charset="0"/>
              </a:rPr>
              <a:t>Clinical features: </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No retrosternal burning pain because no reflux • Discomfort after a small meal • Feeling of fullness after a meal or dysphagia due to large sac • Palpitations due to compression on the heart • Respiratory tract infection and hiccough due to irritation of phrenic nerve. </a:t>
            </a:r>
            <a:endParaRPr lang="en-US" sz="1600" dirty="0" smtClean="0">
              <a:latin typeface="Times New Roman" panose="02020603050405020304" pitchFamily="18" charset="0"/>
              <a:cs typeface="Times New Roman" panose="02020603050405020304" pitchFamily="18" charset="0"/>
            </a:endParaRPr>
          </a:p>
          <a:p>
            <a:pPr algn="just">
              <a:lnSpc>
                <a:spcPct val="150000"/>
              </a:lnSpc>
            </a:pPr>
            <a:r>
              <a:rPr lang="en-US" sz="1600" b="1" dirty="0" smtClean="0">
                <a:latin typeface="Times New Roman" panose="02020603050405020304" pitchFamily="18" charset="0"/>
                <a:cs typeface="Times New Roman" panose="02020603050405020304" pitchFamily="18" charset="0"/>
              </a:rPr>
              <a:t>Investigation:</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Barium meal shows the sac in the thorax containing stomach. Sometimes, it can be upside down. </a:t>
            </a:r>
          </a:p>
        </p:txBody>
      </p:sp>
    </p:spTree>
    <p:extLst>
      <p:ext uri="{BB962C8B-B14F-4D97-AF65-F5344CB8AC3E}">
        <p14:creationId xmlns:p14="http://schemas.microsoft.com/office/powerpoint/2010/main" val="3073670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57150"/>
            <a:ext cx="8991600" cy="4893647"/>
          </a:xfrm>
          <a:prstGeom prst="rect">
            <a:avLst/>
          </a:prstGeom>
        </p:spPr>
        <p:txBody>
          <a:bodyPr wrap="square">
            <a:spAutoFit/>
          </a:bodyPr>
          <a:lstStyle/>
          <a:p>
            <a:pPr algn="just">
              <a:lnSpc>
                <a:spcPct val="150000"/>
              </a:lnSpc>
            </a:pPr>
            <a:r>
              <a:rPr lang="en-US" sz="1600" b="1" dirty="0" smtClean="0">
                <a:latin typeface="Times New Roman" panose="02020603050405020304" pitchFamily="18" charset="0"/>
                <a:cs typeface="Times New Roman" panose="02020603050405020304" pitchFamily="18" charset="0"/>
              </a:rPr>
              <a:t>Treatment:</a:t>
            </a:r>
            <a:r>
              <a:rPr lang="en-US" sz="1600" dirty="0" smtClean="0">
                <a:latin typeface="Times New Roman" panose="02020603050405020304" pitchFamily="18" charset="0"/>
                <a:cs typeface="Times New Roman" panose="02020603050405020304" pitchFamily="18" charset="0"/>
              </a:rPr>
              <a:t> </a:t>
            </a:r>
          </a:p>
          <a:p>
            <a:pPr algn="just">
              <a:lnSpc>
                <a:spcPct val="150000"/>
              </a:lnSpc>
            </a:pPr>
            <a:r>
              <a:rPr lang="en-US" sz="1600" dirty="0" smtClean="0">
                <a:latin typeface="Times New Roman" panose="02020603050405020304" pitchFamily="18" charset="0"/>
                <a:cs typeface="Times New Roman" panose="02020603050405020304" pitchFamily="18" charset="0"/>
              </a:rPr>
              <a:t>Reduction </a:t>
            </a:r>
            <a:r>
              <a:rPr lang="en-US" sz="1600" dirty="0">
                <a:latin typeface="Times New Roman" panose="02020603050405020304" pitchFamily="18" charset="0"/>
                <a:cs typeface="Times New Roman" panose="02020603050405020304" pitchFamily="18" charset="0"/>
              </a:rPr>
              <a:t>of the sac and repair of the hiatus by using </a:t>
            </a:r>
            <a:r>
              <a:rPr lang="en-US" sz="1600" dirty="0" err="1" smtClean="0">
                <a:latin typeface="Times New Roman" panose="02020603050405020304" pitchFamily="18" charset="0"/>
                <a:cs typeface="Times New Roman" panose="02020603050405020304" pitchFamily="18" charset="0"/>
              </a:rPr>
              <a:t>nonabsorbable</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suture material to approximate the right crus of the diaphragm. </a:t>
            </a:r>
            <a:endParaRPr lang="en-US" sz="1600" dirty="0" smtClean="0">
              <a:latin typeface="Times New Roman" panose="02020603050405020304" pitchFamily="18" charset="0"/>
              <a:cs typeface="Times New Roman" panose="02020603050405020304" pitchFamily="18" charset="0"/>
            </a:endParaRPr>
          </a:p>
          <a:p>
            <a:pPr algn="just">
              <a:lnSpc>
                <a:spcPct val="150000"/>
              </a:lnSpc>
            </a:pPr>
            <a:r>
              <a:rPr lang="en-US" sz="1600" b="1" dirty="0" smtClean="0">
                <a:latin typeface="Times New Roman" panose="02020603050405020304" pitchFamily="18" charset="0"/>
                <a:cs typeface="Times New Roman" panose="02020603050405020304" pitchFamily="18" charset="0"/>
              </a:rPr>
              <a:t>MIXED HERNIA:</a:t>
            </a:r>
            <a:r>
              <a:rPr lang="en-US" sz="1600" dirty="0" smtClean="0">
                <a:latin typeface="Times New Roman" panose="02020603050405020304" pitchFamily="18" charset="0"/>
                <a:cs typeface="Times New Roman" panose="02020603050405020304" pitchFamily="18" charset="0"/>
              </a:rPr>
              <a:t> In </a:t>
            </a:r>
            <a:r>
              <a:rPr lang="en-US" sz="1600" dirty="0">
                <a:latin typeface="Times New Roman" panose="02020603050405020304" pitchFamily="18" charset="0"/>
                <a:cs typeface="Times New Roman" panose="02020603050405020304" pitchFamily="18" charset="0"/>
              </a:rPr>
              <a:t>this, both sliding and rolling hernia are present </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Symptoms are mixed</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Treatment is also mixed and is done for both sliding and rolling hernia. </a:t>
            </a:r>
            <a:endParaRPr lang="en-US" sz="1600" dirty="0" smtClean="0">
              <a:latin typeface="Times New Roman" panose="02020603050405020304" pitchFamily="18" charset="0"/>
              <a:cs typeface="Times New Roman" panose="02020603050405020304" pitchFamily="18" charset="0"/>
            </a:endParaRPr>
          </a:p>
          <a:p>
            <a:pPr algn="just">
              <a:lnSpc>
                <a:spcPct val="150000"/>
              </a:lnSpc>
            </a:pPr>
            <a:r>
              <a:rPr lang="en-US" sz="1600" b="1" dirty="0" smtClean="0">
                <a:latin typeface="Times New Roman" panose="02020603050405020304" pitchFamily="18" charset="0"/>
                <a:cs typeface="Times New Roman" panose="02020603050405020304" pitchFamily="18" charset="0"/>
              </a:rPr>
              <a:t>Complications </a:t>
            </a:r>
            <a:r>
              <a:rPr lang="en-US" sz="1600" b="1" dirty="0">
                <a:latin typeface="Times New Roman" panose="02020603050405020304" pitchFamily="18" charset="0"/>
                <a:cs typeface="Times New Roman" panose="02020603050405020304" pitchFamily="18" charset="0"/>
              </a:rPr>
              <a:t>of </a:t>
            </a:r>
            <a:r>
              <a:rPr lang="en-US" sz="1600" b="1" dirty="0" smtClean="0">
                <a:latin typeface="Times New Roman" panose="02020603050405020304" pitchFamily="18" charset="0"/>
                <a:cs typeface="Times New Roman" panose="02020603050405020304" pitchFamily="18" charset="0"/>
              </a:rPr>
              <a:t>GORD: </a:t>
            </a:r>
          </a:p>
          <a:p>
            <a:pPr marL="342900" indent="-342900" algn="just">
              <a:lnSpc>
                <a:spcPct val="150000"/>
              </a:lnSpc>
              <a:buAutoNum type="arabicPeriod"/>
            </a:pPr>
            <a:r>
              <a:rPr lang="en-US" sz="1600" dirty="0" smtClean="0">
                <a:solidFill>
                  <a:schemeClr val="accent1"/>
                </a:solidFill>
                <a:latin typeface="Times New Roman" panose="02020603050405020304" pitchFamily="18" charset="0"/>
                <a:cs typeface="Times New Roman" panose="02020603050405020304" pitchFamily="18" charset="0"/>
              </a:rPr>
              <a:t>Stricture </a:t>
            </a:r>
            <a:r>
              <a:rPr lang="en-US" sz="1600" dirty="0" err="1">
                <a:solidFill>
                  <a:schemeClr val="accent1"/>
                </a:solidFill>
                <a:latin typeface="Times New Roman" panose="02020603050405020304" pitchFamily="18" charset="0"/>
                <a:cs typeface="Times New Roman" panose="02020603050405020304" pitchFamily="18" charset="0"/>
              </a:rPr>
              <a:t>oesophagus</a:t>
            </a:r>
            <a:r>
              <a:rPr lang="en-US" sz="1600" dirty="0">
                <a:latin typeface="Times New Roman" panose="02020603050405020304" pitchFamily="18" charset="0"/>
                <a:cs typeface="Times New Roman" panose="02020603050405020304" pitchFamily="18" charset="0"/>
              </a:rPr>
              <a:t>: It is seen in middle-aged and elderly patients. Due to repeated reflux, ulcers, fibrosis and stricture develop in the lower end of the </a:t>
            </a:r>
            <a:r>
              <a:rPr lang="en-US" sz="1600" dirty="0" err="1">
                <a:latin typeface="Times New Roman" panose="02020603050405020304" pitchFamily="18" charset="0"/>
                <a:cs typeface="Times New Roman" panose="02020603050405020304" pitchFamily="18" charset="0"/>
              </a:rPr>
              <a:t>oesophagus</a:t>
            </a:r>
            <a:r>
              <a:rPr lang="en-US" sz="1600" dirty="0">
                <a:latin typeface="Times New Roman" panose="02020603050405020304" pitchFamily="18" charset="0"/>
                <a:cs typeface="Times New Roman" panose="02020603050405020304" pitchFamily="18" charset="0"/>
              </a:rPr>
              <a:t>. Early diagnosis by endoscopy followed by frequent dilatation and proton pump inhibitors will help the situation. </a:t>
            </a:r>
          </a:p>
          <a:p>
            <a:pPr algn="just">
              <a:lnSpc>
                <a:spcPct val="150000"/>
              </a:lnSpc>
            </a:pP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Peptic strictures are difficult to manage surgically. </a:t>
            </a:r>
            <a:endParaRPr lang="en-US" sz="1600" dirty="0" smtClean="0">
              <a:latin typeface="Times New Roman" panose="02020603050405020304" pitchFamily="18" charset="0"/>
              <a:cs typeface="Times New Roman" panose="02020603050405020304" pitchFamily="18" charset="0"/>
            </a:endParaRPr>
          </a:p>
          <a:p>
            <a:pPr algn="just">
              <a:lnSpc>
                <a:spcPct val="150000"/>
              </a:lnSpc>
            </a:pP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Surgery is indicated in refracto1y cases of dilatation, in the form of </a:t>
            </a:r>
            <a:r>
              <a:rPr lang="en-US" sz="1600" dirty="0" err="1">
                <a:latin typeface="Times New Roman" panose="02020603050405020304" pitchFamily="18" charset="0"/>
                <a:cs typeface="Times New Roman" panose="02020603050405020304" pitchFamily="18" charset="0"/>
              </a:rPr>
              <a:t>gastroplasty</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algn="just">
              <a:lnSpc>
                <a:spcPct val="150000"/>
              </a:lnSpc>
            </a:pPr>
            <a:r>
              <a:rPr lang="en-US" sz="1600" dirty="0" smtClean="0">
                <a:latin typeface="Times New Roman" panose="02020603050405020304" pitchFamily="18" charset="0"/>
                <a:cs typeface="Times New Roman" panose="02020603050405020304" pitchFamily="18" charset="0"/>
              </a:rPr>
              <a:t>2. </a:t>
            </a:r>
            <a:r>
              <a:rPr lang="en-US" sz="1600" dirty="0" err="1" smtClean="0">
                <a:solidFill>
                  <a:schemeClr val="accent1"/>
                </a:solidFill>
                <a:latin typeface="Times New Roman" panose="02020603050405020304" pitchFamily="18" charset="0"/>
                <a:cs typeface="Times New Roman" panose="02020603050405020304" pitchFamily="18" charset="0"/>
              </a:rPr>
              <a:t>Oesophageal</a:t>
            </a:r>
            <a:r>
              <a:rPr lang="en-US" sz="1600" dirty="0" smtClean="0">
                <a:solidFill>
                  <a:schemeClr val="accent1"/>
                </a:solidFill>
                <a:latin typeface="Times New Roman" panose="02020603050405020304" pitchFamily="18" charset="0"/>
                <a:cs typeface="Times New Roman" panose="02020603050405020304" pitchFamily="18" charset="0"/>
              </a:rPr>
              <a:t> Shortening </a:t>
            </a:r>
            <a:r>
              <a:rPr lang="en-US" sz="1600" dirty="0" smtClean="0">
                <a:latin typeface="Times New Roman" panose="02020603050405020304" pitchFamily="18" charset="0"/>
                <a:cs typeface="Times New Roman" panose="02020603050405020304" pitchFamily="18" charset="0"/>
              </a:rPr>
              <a:t>is also treated by Collis </a:t>
            </a:r>
            <a:r>
              <a:rPr lang="en-US" sz="1600" dirty="0" err="1" smtClean="0">
                <a:latin typeface="Times New Roman" panose="02020603050405020304" pitchFamily="18" charset="0"/>
                <a:cs typeface="Times New Roman" panose="02020603050405020304" pitchFamily="18" charset="0"/>
              </a:rPr>
              <a:t>gastroplasty</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by using stomach (short </a:t>
            </a:r>
            <a:r>
              <a:rPr lang="en-US" sz="1600" dirty="0" err="1">
                <a:latin typeface="Times New Roman" panose="02020603050405020304" pitchFamily="18" charset="0"/>
                <a:cs typeface="Times New Roman" panose="02020603050405020304" pitchFamily="18" charset="0"/>
              </a:rPr>
              <a:t>oesophagus</a:t>
            </a:r>
            <a:r>
              <a:rPr lang="en-US" sz="1600" dirty="0">
                <a:latin typeface="Times New Roman" panose="02020603050405020304" pitchFamily="18" charset="0"/>
                <a:cs typeface="Times New Roman" panose="02020603050405020304" pitchFamily="18" charset="0"/>
              </a:rPr>
              <a:t>). </a:t>
            </a:r>
            <a:endParaRPr lang="en-US" sz="1600" dirty="0" smtClean="0">
              <a:latin typeface="Times New Roman" panose="02020603050405020304" pitchFamily="18" charset="0"/>
              <a:cs typeface="Times New Roman" panose="02020603050405020304" pitchFamily="18" charset="0"/>
            </a:endParaRPr>
          </a:p>
          <a:p>
            <a:pPr algn="just">
              <a:lnSpc>
                <a:spcPct val="150000"/>
              </a:lnSpc>
            </a:pPr>
            <a:r>
              <a:rPr lang="en-US" sz="1600" dirty="0" smtClean="0">
                <a:latin typeface="Times New Roman" panose="02020603050405020304" pitchFamily="18" charset="0"/>
                <a:cs typeface="Times New Roman" panose="02020603050405020304" pitchFamily="18" charset="0"/>
              </a:rPr>
              <a:t>3</a:t>
            </a:r>
            <a:r>
              <a:rPr lang="en-US" sz="1600" dirty="0">
                <a:latin typeface="Times New Roman" panose="02020603050405020304" pitchFamily="18" charset="0"/>
                <a:cs typeface="Times New Roman" panose="02020603050405020304" pitchFamily="18" charset="0"/>
              </a:rPr>
              <a:t>. </a:t>
            </a:r>
            <a:r>
              <a:rPr lang="en-US" sz="1600" dirty="0">
                <a:solidFill>
                  <a:schemeClr val="accent1"/>
                </a:solidFill>
                <a:latin typeface="Times New Roman" panose="02020603050405020304" pitchFamily="18" charset="0"/>
                <a:cs typeface="Times New Roman" panose="02020603050405020304" pitchFamily="18" charset="0"/>
              </a:rPr>
              <a:t>Barrett's </a:t>
            </a:r>
            <a:r>
              <a:rPr lang="en-US" sz="1600" dirty="0" err="1">
                <a:solidFill>
                  <a:schemeClr val="accent1"/>
                </a:solidFill>
                <a:latin typeface="Times New Roman" panose="02020603050405020304" pitchFamily="18" charset="0"/>
                <a:cs typeface="Times New Roman" panose="02020603050405020304" pitchFamily="18" charset="0"/>
              </a:rPr>
              <a:t>oesophagus</a:t>
            </a:r>
            <a:r>
              <a:rPr lang="en-US" sz="1600" dirty="0">
                <a:solidFill>
                  <a:schemeClr val="accent1"/>
                </a:solidFill>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Also known as columnar-lined </a:t>
            </a:r>
            <a:r>
              <a:rPr lang="en-US" sz="1600" dirty="0" err="1">
                <a:latin typeface="Times New Roman" panose="02020603050405020304" pitchFamily="18" charset="0"/>
                <a:cs typeface="Times New Roman" panose="02020603050405020304" pitchFamily="18" charset="0"/>
              </a:rPr>
              <a:t>oesophagus</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CLO)</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732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7150"/>
            <a:ext cx="8839200" cy="4800600"/>
          </a:xfrm>
        </p:spPr>
        <p:txBody>
          <a:bodyPr>
            <a:noAutofit/>
          </a:bodyPr>
          <a:lstStyle/>
          <a:p>
            <a:pPr algn="just">
              <a:lnSpc>
                <a:spcPct val="170000"/>
              </a:lnSpc>
              <a:buFont typeface="Wingdings" panose="05000000000000000000" pitchFamily="2" charset="2"/>
              <a:buChar char="ü"/>
            </a:pPr>
            <a:r>
              <a:rPr lang="en-US" sz="1500" dirty="0" smtClean="0">
                <a:latin typeface="Times New Roman" panose="02020603050405020304" pitchFamily="18" charset="0"/>
                <a:cs typeface="Times New Roman" panose="02020603050405020304" pitchFamily="18" charset="0"/>
              </a:rPr>
              <a:t>The parasympathetic nerve supply is mediated by branches of the </a:t>
            </a:r>
            <a:r>
              <a:rPr lang="en-US" sz="1500" dirty="0" err="1" smtClean="0">
                <a:latin typeface="Times New Roman" panose="02020603050405020304" pitchFamily="18" charset="0"/>
                <a:cs typeface="Times New Roman" panose="02020603050405020304" pitchFamily="18" charset="0"/>
              </a:rPr>
              <a:t>vagus</a:t>
            </a:r>
            <a:r>
              <a:rPr lang="en-US" sz="1500" dirty="0" smtClean="0">
                <a:latin typeface="Times New Roman" panose="02020603050405020304" pitchFamily="18" charset="0"/>
                <a:cs typeface="Times New Roman" panose="02020603050405020304" pitchFamily="18" charset="0"/>
              </a:rPr>
              <a:t> nerve that has synaptic connections to the </a:t>
            </a:r>
            <a:r>
              <a:rPr lang="en-US" sz="1500" dirty="0" err="1" smtClean="0">
                <a:latin typeface="Times New Roman" panose="02020603050405020304" pitchFamily="18" charset="0"/>
                <a:cs typeface="Times New Roman" panose="02020603050405020304" pitchFamily="18" charset="0"/>
              </a:rPr>
              <a:t>myenteric</a:t>
            </a:r>
            <a:r>
              <a:rPr lang="en-US" sz="1500" dirty="0" smtClean="0">
                <a:latin typeface="Times New Roman" panose="02020603050405020304" pitchFamily="18" charset="0"/>
                <a:cs typeface="Times New Roman" panose="02020603050405020304" pitchFamily="18" charset="0"/>
              </a:rPr>
              <a:t> (</a:t>
            </a:r>
            <a:r>
              <a:rPr lang="en-US" sz="1500" dirty="0" err="1" smtClean="0">
                <a:latin typeface="Times New Roman" panose="02020603050405020304" pitchFamily="18" charset="0"/>
                <a:cs typeface="Times New Roman" panose="02020603050405020304" pitchFamily="18" charset="0"/>
              </a:rPr>
              <a:t>Auerbach’s</a:t>
            </a:r>
            <a:r>
              <a:rPr lang="en-US" sz="1500" dirty="0" smtClean="0">
                <a:latin typeface="Times New Roman" panose="02020603050405020304" pitchFamily="18" charset="0"/>
                <a:cs typeface="Times New Roman" panose="02020603050405020304" pitchFamily="18" charset="0"/>
              </a:rPr>
              <a:t>) plexus. </a:t>
            </a:r>
            <a:r>
              <a:rPr lang="en-US" sz="1500" dirty="0" err="1" smtClean="0">
                <a:latin typeface="Times New Roman" panose="02020603050405020304" pitchFamily="18" charset="0"/>
                <a:cs typeface="Times New Roman" panose="02020603050405020304" pitchFamily="18" charset="0"/>
              </a:rPr>
              <a:t>Meissner’s</a:t>
            </a:r>
            <a:r>
              <a:rPr lang="en-US" sz="1500" dirty="0" smtClean="0">
                <a:latin typeface="Times New Roman" panose="02020603050405020304" pitchFamily="18" charset="0"/>
                <a:cs typeface="Times New Roman" panose="02020603050405020304" pitchFamily="18" charset="0"/>
              </a:rPr>
              <a:t> </a:t>
            </a:r>
            <a:r>
              <a:rPr lang="en-US" sz="1500" dirty="0" err="1" smtClean="0">
                <a:latin typeface="Times New Roman" panose="02020603050405020304" pitchFamily="18" charset="0"/>
                <a:cs typeface="Times New Roman" panose="02020603050405020304" pitchFamily="18" charset="0"/>
              </a:rPr>
              <a:t>submucosal</a:t>
            </a:r>
            <a:r>
              <a:rPr lang="en-US" sz="1500" dirty="0" smtClean="0">
                <a:latin typeface="Times New Roman" panose="02020603050405020304" pitchFamily="18" charset="0"/>
                <a:cs typeface="Times New Roman" panose="02020603050405020304" pitchFamily="18" charset="0"/>
              </a:rPr>
              <a:t> plexus is sparse in the </a:t>
            </a:r>
            <a:r>
              <a:rPr lang="en-US" sz="1500" dirty="0" err="1" smtClean="0">
                <a:latin typeface="Times New Roman" panose="02020603050405020304" pitchFamily="18" charset="0"/>
                <a:cs typeface="Times New Roman" panose="02020603050405020304" pitchFamily="18" charset="0"/>
              </a:rPr>
              <a:t>oesophagus</a:t>
            </a:r>
            <a:r>
              <a:rPr lang="en-US" sz="1500" dirty="0" smtClean="0">
                <a:latin typeface="Times New Roman" panose="02020603050405020304" pitchFamily="18" charset="0"/>
                <a:cs typeface="Times New Roman" panose="02020603050405020304" pitchFamily="18" charset="0"/>
              </a:rPr>
              <a:t>. </a:t>
            </a:r>
          </a:p>
          <a:p>
            <a:pPr algn="just">
              <a:lnSpc>
                <a:spcPct val="170000"/>
              </a:lnSpc>
              <a:buFont typeface="Wingdings" panose="05000000000000000000" pitchFamily="2" charset="2"/>
              <a:buChar char="ü"/>
            </a:pPr>
            <a:r>
              <a:rPr lang="en-US" sz="1500" dirty="0" smtClean="0">
                <a:latin typeface="Times New Roman" panose="02020603050405020304" pitchFamily="18" charset="0"/>
                <a:cs typeface="Times New Roman" panose="02020603050405020304" pitchFamily="18" charset="0"/>
              </a:rPr>
              <a:t>The upper sphincter consists of powerful striated muscle. The lower sphincter is more subtle and created by the asymmetrical arrangement of muscle </a:t>
            </a:r>
            <a:r>
              <a:rPr lang="en-US" sz="1500" dirty="0" err="1" smtClean="0">
                <a:latin typeface="Times New Roman" panose="02020603050405020304" pitchFamily="18" charset="0"/>
                <a:cs typeface="Times New Roman" panose="02020603050405020304" pitchFamily="18" charset="0"/>
              </a:rPr>
              <a:t>fibres</a:t>
            </a:r>
            <a:r>
              <a:rPr lang="en-US" sz="1500" dirty="0" smtClean="0">
                <a:latin typeface="Times New Roman" panose="02020603050405020304" pitchFamily="18" charset="0"/>
                <a:cs typeface="Times New Roman" panose="02020603050405020304" pitchFamily="18" charset="0"/>
              </a:rPr>
              <a:t> in the distal </a:t>
            </a:r>
            <a:r>
              <a:rPr lang="en-US" sz="1500" dirty="0" err="1" smtClean="0">
                <a:latin typeface="Times New Roman" panose="02020603050405020304" pitchFamily="18" charset="0"/>
                <a:cs typeface="Times New Roman" panose="02020603050405020304" pitchFamily="18" charset="0"/>
              </a:rPr>
              <a:t>oesophageal</a:t>
            </a:r>
            <a:r>
              <a:rPr lang="en-US" sz="1500" dirty="0" smtClean="0">
                <a:latin typeface="Times New Roman" panose="02020603050405020304" pitchFamily="18" charset="0"/>
                <a:cs typeface="Times New Roman" panose="02020603050405020304" pitchFamily="18" charset="0"/>
              </a:rPr>
              <a:t> wall just above the </a:t>
            </a:r>
            <a:r>
              <a:rPr lang="en-US" sz="1500" dirty="0" err="1" smtClean="0">
                <a:latin typeface="Times New Roman" panose="02020603050405020304" pitchFamily="18" charset="0"/>
                <a:cs typeface="Times New Roman" panose="02020603050405020304" pitchFamily="18" charset="0"/>
              </a:rPr>
              <a:t>oesophagogastric</a:t>
            </a:r>
            <a:r>
              <a:rPr lang="en-US" sz="1500" dirty="0" smtClean="0">
                <a:latin typeface="Times New Roman" panose="02020603050405020304" pitchFamily="18" charset="0"/>
                <a:cs typeface="Times New Roman" panose="02020603050405020304" pitchFamily="18" charset="0"/>
              </a:rPr>
              <a:t> junction. </a:t>
            </a:r>
          </a:p>
          <a:p>
            <a:pPr algn="just">
              <a:lnSpc>
                <a:spcPct val="170000"/>
              </a:lnSpc>
              <a:buFont typeface="Wingdings" panose="05000000000000000000" pitchFamily="2" charset="2"/>
              <a:buChar char="ü"/>
            </a:pPr>
            <a:r>
              <a:rPr lang="en-US" sz="1500" dirty="0" smtClean="0">
                <a:latin typeface="Times New Roman" panose="02020603050405020304" pitchFamily="18" charset="0"/>
                <a:cs typeface="Times New Roman" panose="02020603050405020304" pitchFamily="18" charset="0"/>
              </a:rPr>
              <a:t>It is helpful to remember the distances 15, 25 and 40 cm for anatomical location during endoscopy</a:t>
            </a:r>
          </a:p>
          <a:p>
            <a:pPr marL="0" indent="0" algn="just">
              <a:lnSpc>
                <a:spcPct val="150000"/>
              </a:lnSpc>
              <a:buNone/>
            </a:pP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Physiological constrictions </a:t>
            </a:r>
          </a:p>
          <a:p>
            <a:pPr marL="0" indent="0" algn="just">
              <a:lnSpc>
                <a:spcPct val="150000"/>
              </a:lnSpc>
              <a:buNone/>
            </a:pPr>
            <a:r>
              <a:rPr lang="en-US" sz="1400" dirty="0" smtClean="0">
                <a:latin typeface="Times New Roman" panose="02020603050405020304" pitchFamily="18" charset="0"/>
                <a:cs typeface="Times New Roman" panose="02020603050405020304" pitchFamily="18" charset="0"/>
              </a:rPr>
              <a:t>Constrictions </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Distance from incisor teeth	Diameter of </a:t>
            </a:r>
            <a:r>
              <a:rPr lang="en-US" sz="1400" dirty="0" err="1" smtClean="0">
                <a:latin typeface="Times New Roman" panose="02020603050405020304" pitchFamily="18" charset="0"/>
                <a:cs typeface="Times New Roman" panose="02020603050405020304" pitchFamily="18" charset="0"/>
              </a:rPr>
              <a:t>oesophagus</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Problems</a:t>
            </a:r>
          </a:p>
          <a:p>
            <a:pPr marL="0" indent="0" algn="just">
              <a:lnSpc>
                <a:spcPct val="150000"/>
              </a:lnSpc>
              <a:buNone/>
            </a:pPr>
            <a:r>
              <a:rPr lang="en-US" sz="1400" dirty="0" smtClean="0">
                <a:latin typeface="Times New Roman" panose="02020603050405020304" pitchFamily="18" charset="0"/>
                <a:cs typeface="Times New Roman" panose="02020603050405020304" pitchFamily="18" charset="0"/>
              </a:rPr>
              <a:t>I. </a:t>
            </a:r>
            <a:r>
              <a:rPr lang="en-US" sz="1400" dirty="0" err="1" smtClean="0">
                <a:latin typeface="Times New Roman" panose="02020603050405020304" pitchFamily="18" charset="0"/>
                <a:cs typeface="Times New Roman" panose="02020603050405020304" pitchFamily="18" charset="0"/>
              </a:rPr>
              <a:t>Cricopharyngeal</a:t>
            </a:r>
            <a:r>
              <a:rPr lang="en-US" sz="1400" dirty="0" smtClean="0">
                <a:latin typeface="Times New Roman" panose="02020603050405020304" pitchFamily="18" charset="0"/>
                <a:cs typeface="Times New Roman" panose="02020603050405020304" pitchFamily="18" charset="0"/>
              </a:rPr>
              <a:t> 	      15 cm 		                      14mm	 	       Foreign body </a:t>
            </a:r>
            <a:r>
              <a:rPr lang="en-US" sz="1400" dirty="0" err="1" smtClean="0">
                <a:latin typeface="Times New Roman" panose="02020603050405020304" pitchFamily="18" charset="0"/>
                <a:cs typeface="Times New Roman" panose="02020603050405020304" pitchFamily="18" charset="0"/>
              </a:rPr>
              <a:t>lodgement</a:t>
            </a:r>
            <a:r>
              <a:rPr lang="en-US" sz="1400" dirty="0" smtClean="0">
                <a:latin typeface="Times New Roman" panose="02020603050405020304" pitchFamily="18" charset="0"/>
                <a:cs typeface="Times New Roman" panose="02020603050405020304" pitchFamily="18" charset="0"/>
              </a:rPr>
              <a:t> </a:t>
            </a:r>
          </a:p>
          <a:p>
            <a:pPr marL="0" indent="0" algn="just">
              <a:lnSpc>
                <a:spcPct val="150000"/>
              </a:lnSpc>
              <a:buNone/>
            </a:pPr>
            <a:r>
              <a:rPr lang="en-US" sz="1400" dirty="0" smtClean="0">
                <a:latin typeface="Times New Roman" panose="02020603050405020304" pitchFamily="18" charset="0"/>
                <a:cs typeface="Times New Roman" panose="02020603050405020304" pitchFamily="18" charset="0"/>
              </a:rPr>
              <a:t>2. Aortic and bronchial 	      25 cm 		                      15-17 mm 	                      Perforations during endoscopy </a:t>
            </a:r>
          </a:p>
          <a:p>
            <a:pPr marL="0" indent="0" algn="just">
              <a:lnSpc>
                <a:spcPct val="150000"/>
              </a:lnSpc>
              <a:buNone/>
            </a:pPr>
            <a:r>
              <a:rPr lang="en-US" sz="1400" dirty="0" smtClean="0">
                <a:latin typeface="Times New Roman" panose="02020603050405020304" pitchFamily="18" charset="0"/>
                <a:cs typeface="Times New Roman" panose="02020603050405020304" pitchFamily="18" charset="0"/>
              </a:rPr>
              <a:t>3. Diaphragmatic sphincter   40cm 		                      16--19 mm		       Malignancy </a:t>
            </a:r>
          </a:p>
          <a:p>
            <a:pPr algn="just">
              <a:lnSpc>
                <a:spcPct val="150000"/>
              </a:lnSpc>
              <a:buFont typeface="Wingdings" panose="05000000000000000000" pitchFamily="2" charset="2"/>
              <a:buChar char="ü"/>
            </a:pPr>
            <a:endParaRPr lang="en-US" sz="1600" dirty="0" smtClean="0">
              <a:latin typeface="Times New Roman" panose="02020603050405020304" pitchFamily="18" charset="0"/>
              <a:cs typeface="Times New Roman" panose="02020603050405020304" pitchFamily="18" charset="0"/>
            </a:endParaRPr>
          </a:p>
        </p:txBody>
      </p:sp>
      <p:pic>
        <p:nvPicPr>
          <p:cNvPr id="2050" name="Picture 2" descr="C:\Users\Nitin Biswas\Desktop\o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257550"/>
            <a:ext cx="188075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7862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itin Biswas\Desktop\o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 y="57150"/>
            <a:ext cx="3352800" cy="2895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Nitin Biswas\Desktop\o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57150"/>
            <a:ext cx="4191000" cy="4953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162800" y="57150"/>
            <a:ext cx="1905000" cy="4801314"/>
          </a:xfrm>
          <a:prstGeom prst="rect">
            <a:avLst/>
          </a:prstGeom>
          <a:noFill/>
        </p:spPr>
        <p:txBody>
          <a:bodyPr wrap="square" rtlCol="0">
            <a:spAutoFit/>
          </a:bodyPr>
          <a:lstStyle/>
          <a:p>
            <a:pPr>
              <a:lnSpc>
                <a:spcPct val="150000"/>
              </a:lnSpc>
            </a:pPr>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    Muscle layers</a:t>
            </a:r>
          </a:p>
          <a:p>
            <a:pPr>
              <a:lnSpc>
                <a:spcPct val="150000"/>
              </a:lnSpc>
            </a:pPr>
            <a:r>
              <a:rPr lang="en-US" sz="1200" dirty="0" err="1" smtClean="0">
                <a:latin typeface="Times New Roman" panose="02020603050405020304" pitchFamily="18" charset="0"/>
                <a:cs typeface="Times New Roman" panose="02020603050405020304" pitchFamily="18" charset="0"/>
              </a:rPr>
              <a:t>Oesophagus</a:t>
            </a:r>
            <a:r>
              <a:rPr lang="en-US" sz="1200" dirty="0" smtClean="0">
                <a:latin typeface="Times New Roman" panose="02020603050405020304" pitchFamily="18" charset="0"/>
                <a:cs typeface="Times New Roman" panose="02020603050405020304" pitchFamily="18" charset="0"/>
              </a:rPr>
              <a:t> has four coats from outside in wards—</a:t>
            </a:r>
          </a:p>
          <a:p>
            <a:pPr marL="285750" indent="-285750">
              <a:lnSpc>
                <a:spcPct val="150000"/>
              </a:lnSpc>
              <a:buAutoNum type="romanLcParenBoth"/>
            </a:pPr>
            <a:r>
              <a:rPr lang="en-US" sz="1200" dirty="0" smtClean="0">
                <a:latin typeface="Times New Roman" panose="02020603050405020304" pitchFamily="18" charset="0"/>
                <a:cs typeface="Times New Roman" panose="02020603050405020304" pitchFamily="18" charset="0"/>
              </a:rPr>
              <a:t>fibrous coat, </a:t>
            </a:r>
          </a:p>
          <a:p>
            <a:pPr>
              <a:lnSpc>
                <a:spcPct val="150000"/>
              </a:lnSpc>
            </a:pPr>
            <a:r>
              <a:rPr lang="en-US" sz="1200" dirty="0" smtClean="0">
                <a:latin typeface="Times New Roman" panose="02020603050405020304" pitchFamily="18" charset="0"/>
                <a:cs typeface="Times New Roman" panose="02020603050405020304" pitchFamily="18" charset="0"/>
              </a:rPr>
              <a:t>(ii) muscular coat, </a:t>
            </a:r>
          </a:p>
          <a:p>
            <a:pPr>
              <a:lnSpc>
                <a:spcPct val="150000"/>
              </a:lnSpc>
            </a:pPr>
            <a:r>
              <a:rPr lang="en-US" sz="1200" dirty="0" smtClean="0">
                <a:latin typeface="Times New Roman" panose="02020603050405020304" pitchFamily="18" charset="0"/>
                <a:cs typeface="Times New Roman" panose="02020603050405020304" pitchFamily="18" charset="0"/>
              </a:rPr>
              <a:t>(iii) areolar or </a:t>
            </a:r>
            <a:r>
              <a:rPr lang="en-US" sz="1200" dirty="0" err="1" smtClean="0">
                <a:latin typeface="Times New Roman" panose="02020603050405020304" pitchFamily="18" charset="0"/>
                <a:cs typeface="Times New Roman" panose="02020603050405020304" pitchFamily="18" charset="0"/>
              </a:rPr>
              <a:t>submucous</a:t>
            </a:r>
            <a:r>
              <a:rPr lang="en-US" sz="1200" dirty="0" smtClean="0">
                <a:latin typeface="Times New Roman" panose="02020603050405020304" pitchFamily="18" charset="0"/>
                <a:cs typeface="Times New Roman" panose="02020603050405020304" pitchFamily="18" charset="0"/>
              </a:rPr>
              <a:t> coat and </a:t>
            </a:r>
          </a:p>
          <a:p>
            <a:pPr>
              <a:lnSpc>
                <a:spcPct val="150000"/>
              </a:lnSpc>
            </a:pPr>
            <a:r>
              <a:rPr lang="en-US" sz="1200" dirty="0" smtClean="0">
                <a:latin typeface="Times New Roman" panose="02020603050405020304" pitchFamily="18" charset="0"/>
                <a:cs typeface="Times New Roman" panose="02020603050405020304" pitchFamily="18" charset="0"/>
              </a:rPr>
              <a:t>(iv) mucous coat. </a:t>
            </a:r>
            <a:r>
              <a:rPr lang="en-US" sz="1200" dirty="0" err="1" smtClean="0">
                <a:latin typeface="Times New Roman" panose="02020603050405020304" pitchFamily="18" charset="0"/>
                <a:cs typeface="Times New Roman" panose="02020603050405020304" pitchFamily="18" charset="0"/>
              </a:rPr>
              <a:t>Oesophagus</a:t>
            </a:r>
            <a:r>
              <a:rPr lang="en-US" sz="1200" dirty="0" smtClean="0">
                <a:latin typeface="Times New Roman" panose="02020603050405020304" pitchFamily="18" charset="0"/>
                <a:cs typeface="Times New Roman" panose="02020603050405020304" pitchFamily="18" charset="0"/>
              </a:rPr>
              <a:t> does not possess a serous coat like other abdominal viscera. </a:t>
            </a:r>
          </a:p>
          <a:p>
            <a:pPr>
              <a:lnSpc>
                <a:spcPct val="150000"/>
              </a:lnSpc>
            </a:pPr>
            <a:r>
              <a:rPr lang="en-US" sz="1200" dirty="0" smtClean="0">
                <a:latin typeface="Times New Roman" panose="02020603050405020304" pitchFamily="18" charset="0"/>
                <a:cs typeface="Times New Roman" panose="02020603050405020304" pitchFamily="18" charset="0"/>
              </a:rPr>
              <a:t>• Inner circular layer and an outer longitudinal layer. </a:t>
            </a:r>
          </a:p>
          <a:p>
            <a:pPr>
              <a:lnSpc>
                <a:spcPct val="150000"/>
              </a:lnSpc>
            </a:pPr>
            <a:r>
              <a:rPr lang="en-US" sz="1200" dirty="0" smtClean="0">
                <a:latin typeface="Times New Roman" panose="02020603050405020304" pitchFamily="18" charset="0"/>
                <a:cs typeface="Times New Roman" panose="02020603050405020304" pitchFamily="18" charset="0"/>
              </a:rPr>
              <a:t>• Upper 1/3rd has striated muscle </a:t>
            </a:r>
            <a:r>
              <a:rPr lang="en-US" sz="1200" dirty="0" err="1" smtClean="0">
                <a:latin typeface="Times New Roman" panose="02020603050405020304" pitchFamily="18" charset="0"/>
                <a:cs typeface="Times New Roman" panose="02020603050405020304" pitchFamily="18" charset="0"/>
              </a:rPr>
              <a:t>fibres</a:t>
            </a:r>
            <a:r>
              <a:rPr lang="en-US" sz="1200" dirty="0" smtClean="0">
                <a:latin typeface="Times New Roman" panose="02020603050405020304" pitchFamily="18" charset="0"/>
                <a:cs typeface="Times New Roman" panose="02020603050405020304" pitchFamily="18" charset="0"/>
              </a:rPr>
              <a:t>. </a:t>
            </a:r>
          </a:p>
          <a:p>
            <a:pPr>
              <a:lnSpc>
                <a:spcPct val="150000"/>
              </a:lnSpc>
            </a:pPr>
            <a:r>
              <a:rPr lang="en-US" sz="1200" dirty="0" smtClean="0">
                <a:latin typeface="Times New Roman" panose="02020603050405020304" pitchFamily="18" charset="0"/>
                <a:cs typeface="Times New Roman" panose="02020603050405020304" pitchFamily="18" charset="0"/>
              </a:rPr>
              <a:t>• Lower 2/3rd has smooth muscle </a:t>
            </a:r>
            <a:r>
              <a:rPr lang="en-US" sz="1200" dirty="0" err="1" smtClean="0">
                <a:latin typeface="Times New Roman" panose="02020603050405020304" pitchFamily="18" charset="0"/>
                <a:cs typeface="Times New Roman" panose="02020603050405020304" pitchFamily="18" charset="0"/>
              </a:rPr>
              <a:t>fibres</a:t>
            </a:r>
            <a:r>
              <a:rPr lang="en-US" sz="1200" dirty="0" smtClean="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p:txBody>
      </p:sp>
      <p:pic>
        <p:nvPicPr>
          <p:cNvPr id="8" name="Picture 4" descr="C:\Users\Nitin Biswas\Desktop\o3.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3067050"/>
            <a:ext cx="3352800" cy="201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3862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52400" y="57150"/>
            <a:ext cx="8763000" cy="4648200"/>
          </a:xfrm>
        </p:spPr>
        <p:txBody>
          <a:bodyPr>
            <a:noAutofit/>
          </a:bodyPr>
          <a:lstStyle/>
          <a:p>
            <a:pPr marL="0" indent="0" algn="just">
              <a:lnSpc>
                <a:spcPct val="150000"/>
              </a:lnSpc>
              <a:buNone/>
            </a:pPr>
            <a:r>
              <a:rPr lang="en-US" sz="1600" b="1" dirty="0" smtClean="0">
                <a:latin typeface="Times New Roman" panose="02020603050405020304" pitchFamily="18" charset="0"/>
                <a:cs typeface="Times New Roman" panose="02020603050405020304" pitchFamily="18" charset="0"/>
              </a:rPr>
              <a:t>Lymphatic drainage</a:t>
            </a:r>
          </a:p>
          <a:p>
            <a:pPr marL="0" indent="0" algn="just">
              <a:lnSpc>
                <a:spcPct val="150000"/>
              </a:lnSpc>
              <a:buNone/>
            </a:pPr>
            <a:r>
              <a:rPr lang="en-US" sz="1600" dirty="0" smtClean="0">
                <a:latin typeface="Times New Roman" panose="02020603050405020304" pitchFamily="18" charset="0"/>
                <a:cs typeface="Times New Roman" panose="02020603050405020304" pitchFamily="18" charset="0"/>
              </a:rPr>
              <a:t>• Upper </a:t>
            </a:r>
            <a:r>
              <a:rPr lang="en-US" sz="1600" dirty="0" err="1" smtClean="0">
                <a:latin typeface="Times New Roman" panose="02020603050405020304" pitchFamily="18" charset="0"/>
                <a:cs typeface="Times New Roman" panose="02020603050405020304" pitchFamily="18" charset="0"/>
              </a:rPr>
              <a:t>oesophagus</a:t>
            </a:r>
            <a:r>
              <a:rPr lang="en-US" sz="1600" dirty="0" smtClean="0">
                <a:latin typeface="Times New Roman" panose="02020603050405020304" pitchFamily="18" charset="0"/>
                <a:cs typeface="Times New Roman" panose="02020603050405020304" pitchFamily="18" charset="0"/>
              </a:rPr>
              <a:t> drains into the left and right supraclavicular nodes. • Middle </a:t>
            </a:r>
            <a:r>
              <a:rPr lang="en-US" sz="1600" dirty="0" err="1" smtClean="0">
                <a:latin typeface="Times New Roman" panose="02020603050405020304" pitchFamily="18" charset="0"/>
                <a:cs typeface="Times New Roman" panose="02020603050405020304" pitchFamily="18" charset="0"/>
              </a:rPr>
              <a:t>oesophagus</a:t>
            </a:r>
            <a:r>
              <a:rPr lang="en-US" sz="1600" dirty="0" smtClean="0">
                <a:latin typeface="Times New Roman" panose="02020603050405020304" pitchFamily="18" charset="0"/>
                <a:cs typeface="Times New Roman" panose="02020603050405020304" pitchFamily="18" charset="0"/>
              </a:rPr>
              <a:t> drains into the tracheobronchial nodes and </a:t>
            </a:r>
            <a:r>
              <a:rPr lang="en-US" sz="1600" dirty="0" err="1" smtClean="0">
                <a:latin typeface="Times New Roman" panose="02020603050405020304" pitchFamily="18" charset="0"/>
                <a:cs typeface="Times New Roman" panose="02020603050405020304" pitchFamily="18" charset="0"/>
              </a:rPr>
              <a:t>paraoesophageal</a:t>
            </a:r>
            <a:r>
              <a:rPr lang="en-US" sz="1600" dirty="0" smtClean="0">
                <a:latin typeface="Times New Roman" panose="02020603050405020304" pitchFamily="18" charset="0"/>
                <a:cs typeface="Times New Roman" panose="02020603050405020304" pitchFamily="18" charset="0"/>
              </a:rPr>
              <a:t> nodes. • Lower </a:t>
            </a:r>
            <a:r>
              <a:rPr lang="en-US" sz="1600" dirty="0" err="1" smtClean="0">
                <a:latin typeface="Times New Roman" panose="02020603050405020304" pitchFamily="18" charset="0"/>
                <a:cs typeface="Times New Roman" panose="02020603050405020304" pitchFamily="18" charset="0"/>
              </a:rPr>
              <a:t>oesophagus</a:t>
            </a:r>
            <a:r>
              <a:rPr lang="en-US" sz="1600" dirty="0" smtClean="0">
                <a:latin typeface="Times New Roman" panose="02020603050405020304" pitchFamily="18" charset="0"/>
                <a:cs typeface="Times New Roman" panose="02020603050405020304" pitchFamily="18" charset="0"/>
              </a:rPr>
              <a:t> drains into lymph nodes along the lesser curvature of stomach and then into coeliac nodes. Involvement of coeliac nodes indicate inoperability.</a:t>
            </a:r>
            <a:endParaRPr lang="en-US" sz="1600" dirty="0">
              <a:latin typeface="Times New Roman" panose="02020603050405020304" pitchFamily="18" charset="0"/>
              <a:cs typeface="Times New Roman" panose="02020603050405020304" pitchFamily="18" charset="0"/>
            </a:endParaRPr>
          </a:p>
          <a:p>
            <a:pPr marL="0" indent="0" algn="just">
              <a:lnSpc>
                <a:spcPct val="150000"/>
              </a:lnSpc>
              <a:buNone/>
            </a:pPr>
            <a:r>
              <a:rPr lang="en-US" sz="1600" b="1" dirty="0" smtClean="0">
                <a:latin typeface="Times New Roman" panose="02020603050405020304" pitchFamily="18" charset="0"/>
                <a:cs typeface="Times New Roman" panose="02020603050405020304" pitchFamily="18" charset="0"/>
              </a:rPr>
              <a:t>Nerve supply</a:t>
            </a:r>
          </a:p>
          <a:p>
            <a:pPr marL="0" indent="0" algn="just">
              <a:lnSpc>
                <a:spcPct val="150000"/>
              </a:lnSpc>
              <a:buNone/>
            </a:pPr>
            <a:r>
              <a:rPr lang="en-US" sz="1600" dirty="0" smtClean="0">
                <a:latin typeface="Times New Roman" panose="02020603050405020304" pitchFamily="18" charset="0"/>
                <a:cs typeface="Times New Roman" panose="02020603050405020304" pitchFamily="18" charset="0"/>
              </a:rPr>
              <a:t>The parasympathetic nerve supply is by </a:t>
            </a:r>
            <a:r>
              <a:rPr lang="en-US" sz="1600" dirty="0" err="1" smtClean="0">
                <a:latin typeface="Times New Roman" panose="02020603050405020304" pitchFamily="18" charset="0"/>
                <a:cs typeface="Times New Roman" panose="02020603050405020304" pitchFamily="18" charset="0"/>
              </a:rPr>
              <a:t>vagus</a:t>
            </a:r>
            <a:r>
              <a:rPr lang="en-US" sz="1600" dirty="0" smtClean="0">
                <a:latin typeface="Times New Roman" panose="02020603050405020304" pitchFamily="18" charset="0"/>
                <a:cs typeface="Times New Roman" panose="02020603050405020304" pitchFamily="18" charset="0"/>
              </a:rPr>
              <a:t> nerve through extrinsic and intrinsic plexuses. The intrinsic plexus has no </a:t>
            </a:r>
            <a:r>
              <a:rPr lang="en-US" sz="1600" dirty="0" err="1" smtClean="0">
                <a:latin typeface="Times New Roman" panose="02020603050405020304" pitchFamily="18" charset="0"/>
                <a:cs typeface="Times New Roman" panose="02020603050405020304" pitchFamily="18" charset="0"/>
              </a:rPr>
              <a:t>Meissner's</a:t>
            </a:r>
            <a:r>
              <a:rPr lang="en-US" sz="1600" dirty="0" smtClean="0">
                <a:latin typeface="Times New Roman" panose="02020603050405020304" pitchFamily="18" charset="0"/>
                <a:cs typeface="Times New Roman" panose="02020603050405020304" pitchFamily="18" charset="0"/>
              </a:rPr>
              <a:t> network and </a:t>
            </a:r>
            <a:r>
              <a:rPr lang="en-US" sz="1600" dirty="0" err="1" smtClean="0">
                <a:latin typeface="Times New Roman" panose="02020603050405020304" pitchFamily="18" charset="0"/>
                <a:cs typeface="Times New Roman" panose="02020603050405020304" pitchFamily="18" charset="0"/>
              </a:rPr>
              <a:t>Auerbach's</a:t>
            </a:r>
            <a:r>
              <a:rPr lang="en-US" sz="1600" dirty="0" smtClean="0">
                <a:latin typeface="Times New Roman" panose="02020603050405020304" pitchFamily="18" charset="0"/>
                <a:cs typeface="Times New Roman" panose="02020603050405020304" pitchFamily="18" charset="0"/>
              </a:rPr>
              <a:t> plexus is present only in the lower two-thirds.</a:t>
            </a:r>
          </a:p>
          <a:p>
            <a:pPr marL="0" indent="0" algn="just">
              <a:lnSpc>
                <a:spcPct val="150000"/>
              </a:lnSpc>
              <a:buNone/>
            </a:pPr>
            <a:r>
              <a:rPr lang="en-US" sz="1600" b="1" dirty="0" smtClean="0">
                <a:latin typeface="Times New Roman" panose="02020603050405020304" pitchFamily="18" charset="0"/>
                <a:cs typeface="Times New Roman" panose="02020603050405020304" pitchFamily="18" charset="0"/>
              </a:rPr>
              <a:t>Blood Supply </a:t>
            </a:r>
          </a:p>
          <a:p>
            <a:pPr marL="0" indent="0" algn="just">
              <a:lnSpc>
                <a:spcPct val="150000"/>
              </a:lnSpc>
              <a:buNone/>
            </a:pPr>
            <a:r>
              <a:rPr lang="en-US" sz="1600" dirty="0" smtClean="0">
                <a:latin typeface="Times New Roman" panose="02020603050405020304" pitchFamily="18" charset="0"/>
                <a:cs typeface="Times New Roman" panose="02020603050405020304" pitchFamily="18" charset="0"/>
              </a:rPr>
              <a:t>Arterial • Cervical </a:t>
            </a:r>
            <a:r>
              <a:rPr lang="en-US" sz="1600" dirty="0" err="1" smtClean="0">
                <a:latin typeface="Times New Roman" panose="02020603050405020304" pitchFamily="18" charset="0"/>
                <a:cs typeface="Times New Roman" panose="02020603050405020304" pitchFamily="18" charset="0"/>
              </a:rPr>
              <a:t>oesophagus</a:t>
            </a:r>
            <a:r>
              <a:rPr lang="en-US" sz="1600" dirty="0" smtClean="0">
                <a:latin typeface="Times New Roman" panose="02020603050405020304" pitchFamily="18" charset="0"/>
                <a:cs typeface="Times New Roman" panose="02020603050405020304" pitchFamily="18" charset="0"/>
              </a:rPr>
              <a:t>: Mainly from branches of the inferior thyroid artery. • Upper thoracic </a:t>
            </a:r>
            <a:r>
              <a:rPr lang="en-US" sz="1600" dirty="0" err="1" smtClean="0">
                <a:latin typeface="Times New Roman" panose="02020603050405020304" pitchFamily="18" charset="0"/>
                <a:cs typeface="Times New Roman" panose="02020603050405020304" pitchFamily="18" charset="0"/>
              </a:rPr>
              <a:t>oesophagus</a:t>
            </a:r>
            <a:r>
              <a:rPr lang="en-US" sz="1600" dirty="0" smtClean="0">
                <a:latin typeface="Times New Roman" panose="02020603050405020304" pitchFamily="18" charset="0"/>
                <a:cs typeface="Times New Roman" panose="02020603050405020304" pitchFamily="18" charset="0"/>
              </a:rPr>
              <a:t>: Mainly from branches of the inferior thyroid artery and less consistently from anterior </a:t>
            </a:r>
            <a:r>
              <a:rPr lang="en-US" sz="1600" dirty="0" err="1" smtClean="0">
                <a:latin typeface="Times New Roman" panose="02020603050405020304" pitchFamily="18" charset="0"/>
                <a:cs typeface="Times New Roman" panose="02020603050405020304" pitchFamily="18" charset="0"/>
              </a:rPr>
              <a:t>oesophagoh·acheal</a:t>
            </a:r>
            <a:r>
              <a:rPr lang="en-US" sz="1600" dirty="0" smtClean="0">
                <a:latin typeface="Times New Roman" panose="02020603050405020304" pitchFamily="18" charset="0"/>
                <a:cs typeface="Times New Roman" panose="02020603050405020304" pitchFamily="18" charset="0"/>
              </a:rPr>
              <a:t> branch from aorta. • Mid and lower thoracic </a:t>
            </a:r>
            <a:r>
              <a:rPr lang="en-US" sz="1600" dirty="0" err="1" smtClean="0">
                <a:latin typeface="Times New Roman" panose="02020603050405020304" pitchFamily="18" charset="0"/>
                <a:cs typeface="Times New Roman" panose="02020603050405020304" pitchFamily="18" charset="0"/>
              </a:rPr>
              <a:t>oesophagus</a:t>
            </a:r>
            <a:r>
              <a:rPr lang="en-US" sz="1600" dirty="0" smtClean="0">
                <a:latin typeface="Times New Roman" panose="02020603050405020304" pitchFamily="18" charset="0"/>
                <a:cs typeface="Times New Roman" panose="02020603050405020304" pitchFamily="18" charset="0"/>
              </a:rPr>
              <a:t>: Supplied by bronchial arteries. </a:t>
            </a:r>
          </a:p>
        </p:txBody>
      </p:sp>
    </p:spTree>
    <p:extLst>
      <p:ext uri="{BB962C8B-B14F-4D97-AF65-F5344CB8AC3E}">
        <p14:creationId xmlns:p14="http://schemas.microsoft.com/office/powerpoint/2010/main" val="2281472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7150"/>
            <a:ext cx="8991600" cy="4953000"/>
          </a:xfrm>
        </p:spPr>
        <p:txBody>
          <a:bodyPr>
            <a:noAutofit/>
          </a:bodyPr>
          <a:lstStyle/>
          <a:p>
            <a:pPr marL="0" indent="0" algn="just">
              <a:lnSpc>
                <a:spcPct val="170000"/>
              </a:lnSpc>
              <a:buNone/>
            </a:pPr>
            <a:r>
              <a:rPr lang="en-US" sz="1400" dirty="0" smtClean="0">
                <a:latin typeface="Times New Roman" panose="02020603050405020304" pitchFamily="18" charset="0"/>
                <a:cs typeface="Times New Roman" panose="02020603050405020304" pitchFamily="18" charset="0"/>
              </a:rPr>
              <a:t>• Lower </a:t>
            </a:r>
            <a:r>
              <a:rPr lang="en-US" sz="1400" dirty="0" err="1" smtClean="0">
                <a:latin typeface="Times New Roman" panose="02020603050405020304" pitchFamily="18" charset="0"/>
                <a:cs typeface="Times New Roman" panose="02020603050405020304" pitchFamily="18" charset="0"/>
              </a:rPr>
              <a:t>oesophagus</a:t>
            </a:r>
            <a:r>
              <a:rPr lang="en-US" sz="1400" dirty="0" smtClean="0">
                <a:latin typeface="Times New Roman" panose="02020603050405020304" pitchFamily="18" charset="0"/>
                <a:cs typeface="Times New Roman" panose="02020603050405020304" pitchFamily="18" charset="0"/>
              </a:rPr>
              <a:t>: Small branches of the left gastric artery. Rich internal arterial anastomosis is present in the </a:t>
            </a:r>
            <a:r>
              <a:rPr lang="en-US" sz="1400" dirty="0" err="1" smtClean="0">
                <a:latin typeface="Times New Roman" panose="02020603050405020304" pitchFamily="18" charset="0"/>
                <a:cs typeface="Times New Roman" panose="02020603050405020304" pitchFamily="18" charset="0"/>
              </a:rPr>
              <a:t>oesophagus</a:t>
            </a:r>
            <a:r>
              <a:rPr lang="en-US" sz="1400" dirty="0" smtClean="0">
                <a:latin typeface="Times New Roman" panose="02020603050405020304" pitchFamily="18" charset="0"/>
                <a:cs typeface="Times New Roman" panose="02020603050405020304" pitchFamily="18" charset="0"/>
              </a:rPr>
              <a:t> and in the stomach. Hence, extensive </a:t>
            </a:r>
            <a:r>
              <a:rPr lang="en-US" sz="1400" dirty="0" err="1" smtClean="0">
                <a:latin typeface="Times New Roman" panose="02020603050405020304" pitchFamily="18" charset="0"/>
                <a:cs typeface="Times New Roman" panose="02020603050405020304" pitchFamily="18" charset="0"/>
              </a:rPr>
              <a:t>mobilisation</a:t>
            </a:r>
            <a:r>
              <a:rPr lang="en-US" sz="1400" dirty="0" smtClean="0">
                <a:latin typeface="Times New Roman" panose="02020603050405020304" pitchFamily="18" charset="0"/>
                <a:cs typeface="Times New Roman" panose="02020603050405020304" pitchFamily="18" charset="0"/>
              </a:rPr>
              <a:t> of </a:t>
            </a:r>
            <a:r>
              <a:rPr lang="en-US" sz="1400" dirty="0" err="1" smtClean="0">
                <a:latin typeface="Times New Roman" panose="02020603050405020304" pitchFamily="18" charset="0"/>
                <a:cs typeface="Times New Roman" panose="02020603050405020304" pitchFamily="18" charset="0"/>
              </a:rPr>
              <a:t>oesophagus</a:t>
            </a:r>
            <a:r>
              <a:rPr lang="en-US" sz="1400" dirty="0" smtClean="0">
                <a:latin typeface="Times New Roman" panose="02020603050405020304" pitchFamily="18" charset="0"/>
                <a:cs typeface="Times New Roman" panose="02020603050405020304" pitchFamily="18" charset="0"/>
              </a:rPr>
              <a:t> can be done without compromising viability. </a:t>
            </a:r>
          </a:p>
          <a:p>
            <a:pPr marL="0" indent="0" algn="just">
              <a:lnSpc>
                <a:spcPct val="170000"/>
              </a:lnSpc>
              <a:buNone/>
            </a:pPr>
            <a:r>
              <a:rPr lang="en-US" sz="1400" b="1" dirty="0" smtClean="0">
                <a:latin typeface="Times New Roman" panose="02020603050405020304" pitchFamily="18" charset="0"/>
                <a:cs typeface="Times New Roman" panose="02020603050405020304" pitchFamily="18" charset="0"/>
              </a:rPr>
              <a:t>Venous drainage : </a:t>
            </a:r>
            <a:r>
              <a:rPr lang="en-US" sz="1400" dirty="0" smtClean="0">
                <a:latin typeface="Times New Roman" panose="02020603050405020304" pitchFamily="18" charset="0"/>
                <a:cs typeface="Times New Roman" panose="02020603050405020304" pitchFamily="18" charset="0"/>
              </a:rPr>
              <a:t>Veins accompany corresponding arteries. Importantly, thoracic </a:t>
            </a:r>
            <a:r>
              <a:rPr lang="en-US" sz="1400" dirty="0" err="1" smtClean="0">
                <a:latin typeface="Times New Roman" panose="02020603050405020304" pitchFamily="18" charset="0"/>
                <a:cs typeface="Times New Roman" panose="02020603050405020304" pitchFamily="18" charset="0"/>
              </a:rPr>
              <a:t>oesophagus</a:t>
            </a:r>
            <a:r>
              <a:rPr lang="en-US" sz="1400" dirty="0" smtClean="0">
                <a:latin typeface="Times New Roman" panose="02020603050405020304" pitchFamily="18" charset="0"/>
                <a:cs typeface="Times New Roman" panose="02020603050405020304" pitchFamily="18" charset="0"/>
              </a:rPr>
              <a:t> drains into </a:t>
            </a:r>
            <a:r>
              <a:rPr lang="en-US" sz="1400" dirty="0" err="1" smtClean="0">
                <a:latin typeface="Times New Roman" panose="02020603050405020304" pitchFamily="18" charset="0"/>
                <a:cs typeface="Times New Roman" panose="02020603050405020304" pitchFamily="18" charset="0"/>
              </a:rPr>
              <a:t>azygos</a:t>
            </a:r>
            <a:r>
              <a:rPr lang="en-US" sz="1400" dirty="0" smtClean="0">
                <a:latin typeface="Times New Roman" panose="02020603050405020304" pitchFamily="18" charset="0"/>
                <a:cs typeface="Times New Roman" panose="02020603050405020304" pitchFamily="18" charset="0"/>
              </a:rPr>
              <a:t> and </a:t>
            </a:r>
            <a:r>
              <a:rPr lang="en-US" sz="1400" dirty="0" err="1" smtClean="0">
                <a:latin typeface="Times New Roman" panose="02020603050405020304" pitchFamily="18" charset="0"/>
                <a:cs typeface="Times New Roman" panose="02020603050405020304" pitchFamily="18" charset="0"/>
              </a:rPr>
              <a:t>hemiazygos</a:t>
            </a:r>
            <a:r>
              <a:rPr lang="en-US" sz="1400" dirty="0" smtClean="0">
                <a:latin typeface="Times New Roman" panose="02020603050405020304" pitchFamily="18" charset="0"/>
                <a:cs typeface="Times New Roman" panose="02020603050405020304" pitchFamily="18" charset="0"/>
              </a:rPr>
              <a:t> veins. </a:t>
            </a:r>
          </a:p>
          <a:p>
            <a:pPr marL="0" indent="0" algn="just">
              <a:lnSpc>
                <a:spcPct val="170000"/>
              </a:lnSpc>
              <a:buNone/>
            </a:pPr>
            <a:r>
              <a:rPr lang="en-US" sz="1400" dirty="0" smtClean="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PHYSIOLOGY </a:t>
            </a:r>
          </a:p>
          <a:p>
            <a:pPr marL="0" indent="0" algn="just">
              <a:lnSpc>
                <a:spcPct val="170000"/>
              </a:lnSpc>
              <a:buNone/>
            </a:pPr>
            <a:r>
              <a:rPr lang="en-US" sz="1400" dirty="0" smtClean="0">
                <a:latin typeface="Times New Roman" panose="02020603050405020304" pitchFamily="18" charset="0"/>
                <a:cs typeface="Times New Roman" panose="02020603050405020304" pitchFamily="18" charset="0"/>
              </a:rPr>
              <a:t>The main function of the </a:t>
            </a:r>
            <a:r>
              <a:rPr lang="en-US" sz="1400" dirty="0" err="1" smtClean="0">
                <a:latin typeface="Times New Roman" panose="02020603050405020304" pitchFamily="18" charset="0"/>
                <a:cs typeface="Times New Roman" panose="02020603050405020304" pitchFamily="18" charset="0"/>
              </a:rPr>
              <a:t>oesophagus</a:t>
            </a:r>
            <a:r>
              <a:rPr lang="en-US" sz="1400" dirty="0" smtClean="0">
                <a:latin typeface="Times New Roman" panose="02020603050405020304" pitchFamily="18" charset="0"/>
                <a:cs typeface="Times New Roman" panose="02020603050405020304" pitchFamily="18" charset="0"/>
              </a:rPr>
              <a:t> is to propel ingested material from the pharynx to the stomach. </a:t>
            </a:r>
          </a:p>
          <a:p>
            <a:pPr marL="0" indent="0" algn="just">
              <a:lnSpc>
                <a:spcPct val="170000"/>
              </a:lnSpc>
              <a:buNone/>
            </a:pPr>
            <a:r>
              <a:rPr lang="en-US" sz="1400" dirty="0" smtClean="0">
                <a:latin typeface="Times New Roman" panose="02020603050405020304" pitchFamily="18" charset="0"/>
                <a:cs typeface="Times New Roman" panose="02020603050405020304" pitchFamily="18" charset="0"/>
              </a:rPr>
              <a:t>The two physiological sphincters — one at the upper end (upper </a:t>
            </a:r>
            <a:r>
              <a:rPr lang="en-US" sz="1400" dirty="0" err="1" smtClean="0">
                <a:latin typeface="Times New Roman" panose="02020603050405020304" pitchFamily="18" charset="0"/>
                <a:cs typeface="Times New Roman" panose="02020603050405020304" pitchFamily="18" charset="0"/>
              </a:rPr>
              <a:t>oesophageal</a:t>
            </a:r>
            <a:r>
              <a:rPr lang="en-US" sz="1400" dirty="0" smtClean="0">
                <a:latin typeface="Times New Roman" panose="02020603050405020304" pitchFamily="18" charset="0"/>
                <a:cs typeface="Times New Roman" panose="02020603050405020304" pitchFamily="18" charset="0"/>
              </a:rPr>
              <a:t> sphincter) and one at the lower end (lower </a:t>
            </a:r>
            <a:r>
              <a:rPr lang="en-US" sz="1400" dirty="0" err="1" smtClean="0">
                <a:latin typeface="Times New Roman" panose="02020603050405020304" pitchFamily="18" charset="0"/>
                <a:cs typeface="Times New Roman" panose="02020603050405020304" pitchFamily="18" charset="0"/>
              </a:rPr>
              <a:t>oesophageal</a:t>
            </a:r>
            <a:r>
              <a:rPr lang="en-US" sz="1400" dirty="0" smtClean="0">
                <a:latin typeface="Times New Roman" panose="02020603050405020304" pitchFamily="18" charset="0"/>
                <a:cs typeface="Times New Roman" panose="02020603050405020304" pitchFamily="18" charset="0"/>
              </a:rPr>
              <a:t> sphincter) contract and relax in such a harmony that the ingested material without any obstruction moves towards the stomach. The upper </a:t>
            </a:r>
            <a:r>
              <a:rPr lang="en-US" sz="1400" dirty="0" err="1" smtClean="0">
                <a:latin typeface="Times New Roman" panose="02020603050405020304" pitchFamily="18" charset="0"/>
                <a:cs typeface="Times New Roman" panose="02020603050405020304" pitchFamily="18" charset="0"/>
              </a:rPr>
              <a:t>oesophageal</a:t>
            </a:r>
            <a:r>
              <a:rPr lang="en-US" sz="1400" dirty="0" smtClean="0">
                <a:latin typeface="Times New Roman" panose="02020603050405020304" pitchFamily="18" charset="0"/>
                <a:cs typeface="Times New Roman" panose="02020603050405020304" pitchFamily="18" charset="0"/>
              </a:rPr>
              <a:t> sphincter (UES) is normally closed with its excessive tone and thus does not allow entry of air into the </a:t>
            </a:r>
            <a:r>
              <a:rPr lang="en-US" sz="1400" dirty="0" err="1" smtClean="0">
                <a:latin typeface="Times New Roman" panose="02020603050405020304" pitchFamily="18" charset="0"/>
                <a:cs typeface="Times New Roman" panose="02020603050405020304" pitchFamily="18" charset="0"/>
              </a:rPr>
              <a:t>oesophagus</a:t>
            </a:r>
            <a:r>
              <a:rPr lang="en-US" sz="1400" dirty="0" smtClean="0">
                <a:latin typeface="Times New Roman" panose="02020603050405020304" pitchFamily="18" charset="0"/>
                <a:cs typeface="Times New Roman" panose="02020603050405020304" pitchFamily="18" charset="0"/>
              </a:rPr>
              <a:t> during each inspiration. But as soon as the swallowed material reaches the pharynx the upper </a:t>
            </a:r>
            <a:r>
              <a:rPr lang="en-US" sz="1400" dirty="0" err="1" smtClean="0">
                <a:latin typeface="Times New Roman" panose="02020603050405020304" pitchFamily="18" charset="0"/>
                <a:cs typeface="Times New Roman" panose="02020603050405020304" pitchFamily="18" charset="0"/>
              </a:rPr>
              <a:t>oesophageal</a:t>
            </a:r>
            <a:r>
              <a:rPr lang="en-US" sz="1400" dirty="0" smtClean="0">
                <a:latin typeface="Times New Roman" panose="02020603050405020304" pitchFamily="18" charset="0"/>
                <a:cs typeface="Times New Roman" panose="02020603050405020304" pitchFamily="18" charset="0"/>
              </a:rPr>
              <a:t> sphincter opens up temporarily to allow the swallowed bolus of food to pass into the </a:t>
            </a:r>
            <a:r>
              <a:rPr lang="en-US" sz="1400" dirty="0" err="1" smtClean="0">
                <a:latin typeface="Times New Roman" panose="02020603050405020304" pitchFamily="18" charset="0"/>
                <a:cs typeface="Times New Roman" panose="02020603050405020304" pitchFamily="18" charset="0"/>
              </a:rPr>
              <a:t>oesophagus</a:t>
            </a:r>
            <a:r>
              <a:rPr lang="en-US" sz="1400" dirty="0" smtClean="0">
                <a:latin typeface="Times New Roman" panose="02020603050405020304" pitchFamily="18" charset="0"/>
                <a:cs typeface="Times New Roman" panose="02020603050405020304" pitchFamily="18" charset="0"/>
              </a:rPr>
              <a:t>. This is followed by a </a:t>
            </a:r>
            <a:r>
              <a:rPr lang="en-US" sz="1400" dirty="0" err="1" smtClean="0">
                <a:latin typeface="Times New Roman" panose="02020603050405020304" pitchFamily="18" charset="0"/>
                <a:cs typeface="Times New Roman" panose="02020603050405020304" pitchFamily="18" charset="0"/>
              </a:rPr>
              <a:t>postdeglutitive</a:t>
            </a:r>
            <a:r>
              <a:rPr lang="en-US" sz="1400" dirty="0" smtClean="0">
                <a:latin typeface="Times New Roman" panose="02020603050405020304" pitchFamily="18" charset="0"/>
                <a:cs typeface="Times New Roman" panose="02020603050405020304" pitchFamily="18" charset="0"/>
              </a:rPr>
              <a:t> contraction. The upper </a:t>
            </a:r>
            <a:r>
              <a:rPr lang="en-US" sz="1400" dirty="0" err="1" smtClean="0">
                <a:latin typeface="Times New Roman" panose="02020603050405020304" pitchFamily="18" charset="0"/>
                <a:cs typeface="Times New Roman" panose="02020603050405020304" pitchFamily="18" charset="0"/>
              </a:rPr>
              <a:t>oesophageal</a:t>
            </a:r>
            <a:r>
              <a:rPr lang="en-US" sz="1400" dirty="0" smtClean="0">
                <a:latin typeface="Times New Roman" panose="02020603050405020304" pitchFamily="18" charset="0"/>
                <a:cs typeface="Times New Roman" panose="02020603050405020304" pitchFamily="18" charset="0"/>
              </a:rPr>
              <a:t> sphincter is about 3 cm in length and the mean resting pressure within it is about 40 mmHg.</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987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3350"/>
            <a:ext cx="8839200" cy="4800600"/>
          </a:xfrm>
        </p:spPr>
        <p:txBody>
          <a:bodyPr>
            <a:noAutofit/>
          </a:bodyPr>
          <a:lstStyle/>
          <a:p>
            <a:pPr marL="0" indent="0" algn="just">
              <a:lnSpc>
                <a:spcPct val="170000"/>
              </a:lnSpc>
              <a:buNone/>
            </a:pPr>
            <a:r>
              <a:rPr lang="en-US" sz="1400" dirty="0" smtClean="0">
                <a:latin typeface="Times New Roman" panose="02020603050405020304" pitchFamily="18" charset="0"/>
                <a:cs typeface="Times New Roman" panose="02020603050405020304" pitchFamily="18" charset="0"/>
              </a:rPr>
              <a:t>During </a:t>
            </a:r>
            <a:r>
              <a:rPr lang="en-US" sz="1400" dirty="0">
                <a:latin typeface="Times New Roman" panose="02020603050405020304" pitchFamily="18" charset="0"/>
                <a:cs typeface="Times New Roman" panose="02020603050405020304" pitchFamily="18" charset="0"/>
              </a:rPr>
              <a:t>swallowing it relaxes only for a second and then is closed down for </a:t>
            </a:r>
            <a:r>
              <a:rPr lang="en-US" sz="1400" dirty="0" err="1">
                <a:latin typeface="Times New Roman" panose="02020603050405020304" pitchFamily="18" charset="0"/>
                <a:cs typeface="Times New Roman" panose="02020603050405020304" pitchFamily="18" charset="0"/>
              </a:rPr>
              <a:t>postdeglutitive</a:t>
            </a:r>
            <a:r>
              <a:rPr lang="en-US" sz="1400" dirty="0">
                <a:latin typeface="Times New Roman" panose="02020603050405020304" pitchFamily="18" charset="0"/>
                <a:cs typeface="Times New Roman" panose="02020603050405020304" pitchFamily="18" charset="0"/>
              </a:rPr>
              <a:t> constriction which lasts for 4 seconds and the pressure within it increases to 80 to 100 mmHg. Thus the bolus of food enters the </a:t>
            </a:r>
            <a:r>
              <a:rPr lang="en-US" sz="1400" dirty="0" err="1">
                <a:latin typeface="Times New Roman" panose="02020603050405020304" pitchFamily="18" charset="0"/>
                <a:cs typeface="Times New Roman" panose="02020603050405020304" pitchFamily="18" charset="0"/>
              </a:rPr>
              <a:t>oesophagus</a:t>
            </a:r>
            <a:r>
              <a:rPr lang="en-US" sz="1400" dirty="0">
                <a:latin typeface="Times New Roman" panose="02020603050405020304" pitchFamily="18" charset="0"/>
                <a:cs typeface="Times New Roman" panose="02020603050405020304" pitchFamily="18" charset="0"/>
              </a:rPr>
              <a:t> and a primary peristaltic wave is thus initiated. </a:t>
            </a:r>
          </a:p>
          <a:p>
            <a:pPr marL="0" indent="0" algn="just">
              <a:lnSpc>
                <a:spcPct val="170000"/>
              </a:lnSpc>
              <a:buNone/>
            </a:pPr>
            <a:r>
              <a:rPr lang="en-US" sz="1400" dirty="0" smtClean="0">
                <a:latin typeface="Times New Roman" panose="02020603050405020304" pitchFamily="18" charset="0"/>
                <a:cs typeface="Times New Roman" panose="02020603050405020304" pitchFamily="18" charset="0"/>
              </a:rPr>
              <a:t>As the </a:t>
            </a:r>
            <a:r>
              <a:rPr lang="en-US" sz="1400" dirty="0" err="1" smtClean="0">
                <a:latin typeface="Times New Roman" panose="02020603050405020304" pitchFamily="18" charset="0"/>
                <a:cs typeface="Times New Roman" panose="02020603050405020304" pitchFamily="18" charset="0"/>
              </a:rPr>
              <a:t>oesophagus</a:t>
            </a:r>
            <a:r>
              <a:rPr lang="en-US" sz="1400" dirty="0" smtClean="0">
                <a:latin typeface="Times New Roman" panose="02020603050405020304" pitchFamily="18" charset="0"/>
                <a:cs typeface="Times New Roman" panose="02020603050405020304" pitchFamily="18" charset="0"/>
              </a:rPr>
              <a:t> is within the thorax, due to the negative </a:t>
            </a:r>
            <a:r>
              <a:rPr lang="en-US" sz="1400" dirty="0" err="1" smtClean="0">
                <a:latin typeface="Times New Roman" panose="02020603050405020304" pitchFamily="18" charset="0"/>
                <a:cs typeface="Times New Roman" panose="02020603050405020304" pitchFamily="18" charset="0"/>
              </a:rPr>
              <a:t>intrathoracic</a:t>
            </a:r>
            <a:r>
              <a:rPr lang="en-US" sz="1400" dirty="0" smtClean="0">
                <a:latin typeface="Times New Roman" panose="02020603050405020304" pitchFamily="18" charset="0"/>
                <a:cs typeface="Times New Roman" panose="02020603050405020304" pitchFamily="18" charset="0"/>
              </a:rPr>
              <a:t> pressure its intraluminal pressure ranges from -5 mmHg (during inspiration) to +5 mmHg (during expiration). But when the peristaltic wave reaches a particular part of </a:t>
            </a:r>
            <a:r>
              <a:rPr lang="en-US" sz="1400" dirty="0" err="1" smtClean="0">
                <a:latin typeface="Times New Roman" panose="02020603050405020304" pitchFamily="18" charset="0"/>
                <a:cs typeface="Times New Roman" panose="02020603050405020304" pitchFamily="18" charset="0"/>
              </a:rPr>
              <a:t>oesophagus</a:t>
            </a:r>
            <a:r>
              <a:rPr lang="en-US" sz="1400" dirty="0" smtClean="0">
                <a:latin typeface="Times New Roman" panose="02020603050405020304" pitchFamily="18" charset="0"/>
                <a:cs typeface="Times New Roman" panose="02020603050405020304" pitchFamily="18" charset="0"/>
              </a:rPr>
              <a:t> the intraluminal pressure in that area increases to about 25 mmHg. The lower </a:t>
            </a:r>
            <a:r>
              <a:rPr lang="en-US" sz="1400" dirty="0" err="1" smtClean="0">
                <a:latin typeface="Times New Roman" panose="02020603050405020304" pitchFamily="18" charset="0"/>
                <a:cs typeface="Times New Roman" panose="02020603050405020304" pitchFamily="18" charset="0"/>
              </a:rPr>
              <a:t>oesophageal</a:t>
            </a:r>
            <a:r>
              <a:rPr lang="en-US" sz="1400" dirty="0" smtClean="0">
                <a:latin typeface="Times New Roman" panose="02020603050405020304" pitchFamily="18" charset="0"/>
                <a:cs typeface="Times New Roman" panose="02020603050405020304" pitchFamily="18" charset="0"/>
              </a:rPr>
              <a:t> sphincter (LES or LOS) also remains closed during rest to prevent reflux of gastric contents into the </a:t>
            </a:r>
            <a:r>
              <a:rPr lang="en-US" sz="1400" dirty="0" err="1" smtClean="0">
                <a:latin typeface="Times New Roman" panose="02020603050405020304" pitchFamily="18" charset="0"/>
                <a:cs typeface="Times New Roman" panose="02020603050405020304" pitchFamily="18" charset="0"/>
              </a:rPr>
              <a:t>oesophagus</a:t>
            </a:r>
            <a:r>
              <a:rPr lang="en-US" sz="1400" dirty="0" smtClean="0">
                <a:latin typeface="Times New Roman" panose="02020603050405020304" pitchFamily="18" charset="0"/>
                <a:cs typeface="Times New Roman" panose="02020603050405020304" pitchFamily="18" charset="0"/>
              </a:rPr>
              <a:t>. The normal resting pressure within LOS is about 20 mmHg. This pressure is abnormally low in patient who is suffering from reflux </a:t>
            </a:r>
            <a:r>
              <a:rPr lang="en-US" sz="1400" dirty="0" err="1" smtClean="0">
                <a:latin typeface="Times New Roman" panose="02020603050405020304" pitchFamily="18" charset="0"/>
                <a:cs typeface="Times New Roman" panose="02020603050405020304" pitchFamily="18" charset="0"/>
              </a:rPr>
              <a:t>oesophagitis</a:t>
            </a:r>
            <a:r>
              <a:rPr lang="en-US" sz="1400" dirty="0" smtClean="0">
                <a:latin typeface="Times New Roman" panose="02020603050405020304" pitchFamily="18" charset="0"/>
                <a:cs typeface="Times New Roman" panose="02020603050405020304" pitchFamily="18" charset="0"/>
              </a:rPr>
              <a:t>. </a:t>
            </a:r>
          </a:p>
          <a:p>
            <a:pPr marL="0" indent="0" algn="just">
              <a:lnSpc>
                <a:spcPct val="170000"/>
              </a:lnSpc>
              <a:buNone/>
            </a:pPr>
            <a:r>
              <a:rPr lang="en-US" sz="1400" dirty="0" smtClean="0">
                <a:latin typeface="Times New Roman" panose="02020603050405020304" pitchFamily="18" charset="0"/>
                <a:cs typeface="Times New Roman" panose="02020603050405020304" pitchFamily="18" charset="0"/>
              </a:rPr>
              <a:t>	The LOS only relaxes during swallowing and when the peristaltic wave reaches it. It must be confessed that LOS is not the only thing which prevents gastro-</a:t>
            </a:r>
            <a:r>
              <a:rPr lang="en-US" sz="1400" dirty="0" err="1" smtClean="0">
                <a:latin typeface="Times New Roman" panose="02020603050405020304" pitchFamily="18" charset="0"/>
                <a:cs typeface="Times New Roman" panose="02020603050405020304" pitchFamily="18" charset="0"/>
              </a:rPr>
              <a:t>oesophageal</a:t>
            </a:r>
            <a:r>
              <a:rPr lang="en-US" sz="1400" dirty="0" smtClean="0">
                <a:latin typeface="Times New Roman" panose="02020603050405020304" pitchFamily="18" charset="0"/>
                <a:cs typeface="Times New Roman" panose="02020603050405020304" pitchFamily="18" charset="0"/>
              </a:rPr>
              <a:t> reflux. The other factors which importantly contribute in preventing gastro- </a:t>
            </a:r>
            <a:r>
              <a:rPr lang="en-US" sz="1400" dirty="0" err="1" smtClean="0">
                <a:latin typeface="Times New Roman" panose="02020603050405020304" pitchFamily="18" charset="0"/>
                <a:cs typeface="Times New Roman" panose="02020603050405020304" pitchFamily="18" charset="0"/>
              </a:rPr>
              <a:t>oesophageal</a:t>
            </a:r>
            <a:r>
              <a:rPr lang="en-US" sz="1400" dirty="0" smtClean="0">
                <a:latin typeface="Times New Roman" panose="02020603050405020304" pitchFamily="18" charset="0"/>
                <a:cs typeface="Times New Roman" panose="02020603050405020304" pitchFamily="18" charset="0"/>
              </a:rPr>
              <a:t> reflux are—(a) oblique angle of entry of </a:t>
            </a:r>
            <a:r>
              <a:rPr lang="en-US" sz="1400" dirty="0" err="1" smtClean="0">
                <a:latin typeface="Times New Roman" panose="02020603050405020304" pitchFamily="18" charset="0"/>
                <a:cs typeface="Times New Roman" panose="02020603050405020304" pitchFamily="18" charset="0"/>
              </a:rPr>
              <a:t>oesophagus</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(Angle of HIS) (b) mucosal folds at the lower end of the </a:t>
            </a:r>
            <a:r>
              <a:rPr lang="en-US" sz="1400" dirty="0" err="1" smtClean="0">
                <a:latin typeface="Times New Roman" panose="02020603050405020304" pitchFamily="18" charset="0"/>
                <a:cs typeface="Times New Roman" panose="02020603050405020304" pitchFamily="18" charset="0"/>
              </a:rPr>
              <a:t>oesophagus</a:t>
            </a:r>
            <a:r>
              <a:rPr lang="en-US" sz="1400" dirty="0" smtClean="0">
                <a:latin typeface="Times New Roman" panose="02020603050405020304" pitchFamily="18" charset="0"/>
                <a:cs typeface="Times New Roman" panose="02020603050405020304" pitchFamily="18" charset="0"/>
              </a:rPr>
              <a:t>, (c) the diaphragm and (d) the valve-flat mechanism</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931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3350"/>
            <a:ext cx="8686800" cy="4495800"/>
          </a:xfrm>
        </p:spPr>
        <p:txBody>
          <a:bodyPr>
            <a:normAutofit/>
          </a:bodyPr>
          <a:lstStyle/>
          <a:p>
            <a:pPr marL="0" indent="0" algn="just">
              <a:lnSpc>
                <a:spcPct val="150000"/>
              </a:lnSpc>
              <a:buNone/>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basal sphincter pressure of LOS is due to tonic myogenic activity and not due to autonomic neural activity. LOS is also controlled by neural and hormonal influences. The sphincter relaxation is chiefly due to vagal activity. A few factors influence in lowering LOS basal tone. These are excessive ingestion of alcohol, smoking, atropine, beta-adrenergic agents, pregnancy (effect of excessive progesterone) etc. The LOS basal tone can be enhanced by drugs such as metoclopramide, </a:t>
            </a:r>
            <a:r>
              <a:rPr lang="en-US" sz="1600" dirty="0" err="1">
                <a:latin typeface="Times New Roman" panose="02020603050405020304" pitchFamily="18" charset="0"/>
                <a:cs typeface="Times New Roman" panose="02020603050405020304" pitchFamily="18" charset="0"/>
              </a:rPr>
              <a:t>bethanecol</a:t>
            </a:r>
            <a:r>
              <a:rPr lang="en-US" sz="1600" dirty="0">
                <a:latin typeface="Times New Roman" panose="02020603050405020304" pitchFamily="18" charset="0"/>
                <a:cs typeface="Times New Roman" panose="02020603050405020304" pitchFamily="18" charset="0"/>
              </a:rPr>
              <a:t> (Cholinergic), glucagon, gastrin and gastric </a:t>
            </a:r>
            <a:r>
              <a:rPr lang="en-US" sz="1600" dirty="0" err="1">
                <a:latin typeface="Times New Roman" panose="02020603050405020304" pitchFamily="18" charset="0"/>
                <a:cs typeface="Times New Roman" panose="02020603050405020304" pitchFamily="18" charset="0"/>
              </a:rPr>
              <a:t>neutralisation</a:t>
            </a:r>
            <a:r>
              <a:rPr lang="en-US" sz="1600" dirty="0">
                <a:latin typeface="Times New Roman" panose="02020603050405020304" pitchFamily="18" charset="0"/>
                <a:cs typeface="Times New Roman" panose="02020603050405020304" pitchFamily="18" charset="0"/>
              </a:rPr>
              <a:t>. When the </a:t>
            </a:r>
            <a:r>
              <a:rPr lang="en-US" sz="1600" dirty="0" err="1">
                <a:latin typeface="Times New Roman" panose="02020603050405020304" pitchFamily="18" charset="0"/>
                <a:cs typeface="Times New Roman" panose="02020603050405020304" pitchFamily="18" charset="0"/>
              </a:rPr>
              <a:t>intragastric</a:t>
            </a:r>
            <a:r>
              <a:rPr lang="en-US" sz="1600" dirty="0">
                <a:latin typeface="Times New Roman" panose="02020603050405020304" pitchFamily="18" charset="0"/>
                <a:cs typeface="Times New Roman" panose="02020603050405020304" pitchFamily="18" charset="0"/>
              </a:rPr>
              <a:t> pressure increases the normal resting tone of LOS is also increased. This response is due to vagal activity and can be abolished by </a:t>
            </a:r>
            <a:r>
              <a:rPr lang="en-US" sz="1600" dirty="0" err="1">
                <a:latin typeface="Times New Roman" panose="02020603050405020304" pitchFamily="18" charset="0"/>
                <a:cs typeface="Times New Roman" panose="02020603050405020304" pitchFamily="18" charset="0"/>
              </a:rPr>
              <a:t>vagotomy</a:t>
            </a:r>
            <a:r>
              <a:rPr lang="en-US" sz="1600" dirty="0">
                <a:latin typeface="Times New Roman" panose="02020603050405020304" pitchFamily="18" charset="0"/>
                <a:cs typeface="Times New Roman" panose="02020603050405020304" pitchFamily="18" charset="0"/>
              </a:rPr>
              <a:t>. This is the most essential feature of a component LOS to prevent gastro- </a:t>
            </a:r>
            <a:r>
              <a:rPr lang="en-US" sz="1600" dirty="0" err="1">
                <a:latin typeface="Times New Roman" panose="02020603050405020304" pitchFamily="18" charset="0"/>
                <a:cs typeface="Times New Roman" panose="02020603050405020304" pitchFamily="18" charset="0"/>
              </a:rPr>
              <a:t>oesophageal</a:t>
            </a:r>
            <a:r>
              <a:rPr lang="en-US" sz="1600" dirty="0">
                <a:latin typeface="Times New Roman" panose="02020603050405020304" pitchFamily="18" charset="0"/>
                <a:cs typeface="Times New Roman" panose="02020603050405020304" pitchFamily="18" charset="0"/>
              </a:rPr>
              <a:t> reflux.</a:t>
            </a:r>
          </a:p>
          <a:p>
            <a:pPr marL="0" indent="0" algn="just">
              <a:lnSpc>
                <a:spcPct val="150000"/>
              </a:lnSpc>
              <a:buNone/>
            </a:pPr>
            <a:endParaRPr lang="en-US" sz="1600" dirty="0"/>
          </a:p>
        </p:txBody>
      </p:sp>
      <p:pic>
        <p:nvPicPr>
          <p:cNvPr id="1026" name="Picture 2" descr="E:\surgery\Surgery Books\Ang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1" y="3333750"/>
            <a:ext cx="1981200"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5834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579"/>
            <a:ext cx="8229600" cy="460771"/>
          </a:xfrm>
        </p:spPr>
        <p:txBody>
          <a:bodyPr>
            <a:normAutofit/>
          </a:bodyPr>
          <a:lstStyle/>
          <a:p>
            <a:r>
              <a:rPr lang="en-US" sz="2400" dirty="0" smtClean="0">
                <a:latin typeface="Arial" panose="020B0604020202020204" pitchFamily="34" charset="0"/>
                <a:cs typeface="Arial" panose="020B0604020202020204" pitchFamily="34" charset="0"/>
              </a:rPr>
              <a:t>GERD/GORD</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6200" y="514350"/>
            <a:ext cx="8991600" cy="4495800"/>
          </a:xfrm>
        </p:spPr>
        <p:txBody>
          <a:bodyPr>
            <a:noAutofit/>
          </a:bodyPr>
          <a:lstStyle/>
          <a:p>
            <a:pPr marL="0" indent="0" algn="just">
              <a:lnSpc>
                <a:spcPct val="170000"/>
              </a:lnSpc>
              <a:buNone/>
            </a:pPr>
            <a:r>
              <a:rPr lang="en-US" sz="1800" dirty="0">
                <a:solidFill>
                  <a:srgbClr val="0070C0"/>
                </a:solidFill>
                <a:latin typeface="Times New Roman" panose="02020603050405020304" pitchFamily="18" charset="0"/>
                <a:cs typeface="Times New Roman" panose="02020603050405020304" pitchFamily="18" charset="0"/>
              </a:rPr>
              <a:t> Loss of competence of LOS </a:t>
            </a:r>
            <a:r>
              <a:rPr lang="en-US" sz="1800" dirty="0">
                <a:latin typeface="Times New Roman" panose="02020603050405020304" pitchFamily="18" charset="0"/>
                <a:cs typeface="Times New Roman" panose="02020603050405020304" pitchFamily="18" charset="0"/>
              </a:rPr>
              <a:t>leads to gastro-</a:t>
            </a:r>
            <a:r>
              <a:rPr lang="en-US" sz="1800" dirty="0" err="1">
                <a:latin typeface="Times New Roman" panose="02020603050405020304" pitchFamily="18" charset="0"/>
                <a:cs typeface="Times New Roman" panose="02020603050405020304" pitchFamily="18" charset="0"/>
              </a:rPr>
              <a:t>oesophageal</a:t>
            </a:r>
            <a:r>
              <a:rPr lang="en-US" sz="1800" dirty="0">
                <a:latin typeface="Times New Roman" panose="02020603050405020304" pitchFamily="18" charset="0"/>
                <a:cs typeface="Times New Roman" panose="02020603050405020304" pitchFamily="18" charset="0"/>
              </a:rPr>
              <a:t> reflux disease (GORD). The competence of LOS can be affected by </a:t>
            </a:r>
            <a:r>
              <a:rPr lang="en-US" sz="1800" dirty="0">
                <a:solidFill>
                  <a:srgbClr val="0070C0"/>
                </a:solidFill>
                <a:latin typeface="Times New Roman" panose="02020603050405020304" pitchFamily="18" charset="0"/>
                <a:cs typeface="Times New Roman" panose="02020603050405020304" pitchFamily="18" charset="0"/>
              </a:rPr>
              <a:t>obesity, smoking, excessive eating, etc. Sliding hernia </a:t>
            </a:r>
            <a:r>
              <a:rPr lang="en-US" sz="1800" dirty="0">
                <a:latin typeface="Times New Roman" panose="02020603050405020304" pitchFamily="18" charset="0"/>
                <a:cs typeface="Times New Roman" panose="02020603050405020304" pitchFamily="18" charset="0"/>
              </a:rPr>
              <a:t>is associated with GORD. </a:t>
            </a:r>
            <a:endParaRPr lang="en-US" sz="1800" dirty="0" smtClean="0">
              <a:latin typeface="Times New Roman" panose="02020603050405020304" pitchFamily="18" charset="0"/>
              <a:cs typeface="Times New Roman" panose="02020603050405020304" pitchFamily="18" charset="0"/>
            </a:endParaRPr>
          </a:p>
          <a:p>
            <a:pPr marL="0" indent="0" algn="just">
              <a:lnSpc>
                <a:spcPct val="170000"/>
              </a:lnSpc>
              <a:buNone/>
            </a:pPr>
            <a:r>
              <a:rPr lang="en-US" sz="1800" dirty="0" smtClean="0">
                <a:latin typeface="Times New Roman" panose="02020603050405020304" pitchFamily="18" charset="0"/>
                <a:cs typeface="Times New Roman" panose="02020603050405020304" pitchFamily="18" charset="0"/>
              </a:rPr>
              <a:t>As </a:t>
            </a:r>
            <a:r>
              <a:rPr lang="en-US" sz="1800" dirty="0">
                <a:latin typeface="Times New Roman" panose="02020603050405020304" pitchFamily="18" charset="0"/>
                <a:cs typeface="Times New Roman" panose="02020603050405020304" pitchFamily="18" charset="0"/>
              </a:rPr>
              <a:t>a result of reflux of gastric acid, extensive inflammation of the lower </a:t>
            </a:r>
            <a:r>
              <a:rPr lang="en-US" sz="1800" dirty="0" err="1">
                <a:latin typeface="Times New Roman" panose="02020603050405020304" pitchFamily="18" charset="0"/>
                <a:cs typeface="Times New Roman" panose="02020603050405020304" pitchFamily="18" charset="0"/>
              </a:rPr>
              <a:t>oesophagus</a:t>
            </a:r>
            <a:r>
              <a:rPr lang="en-US" sz="1800" dirty="0">
                <a:latin typeface="Times New Roman" panose="02020603050405020304" pitchFamily="18" charset="0"/>
                <a:cs typeface="Times New Roman" panose="02020603050405020304" pitchFamily="18" charset="0"/>
              </a:rPr>
              <a:t> occurs which results in various forms of </a:t>
            </a:r>
            <a:r>
              <a:rPr lang="en-US" sz="1800" dirty="0" err="1">
                <a:solidFill>
                  <a:srgbClr val="0070C0"/>
                </a:solidFill>
                <a:latin typeface="Times New Roman" panose="02020603050405020304" pitchFamily="18" charset="0"/>
                <a:cs typeface="Times New Roman" panose="02020603050405020304" pitchFamily="18" charset="0"/>
              </a:rPr>
              <a:t>oesophagitis</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marL="0" indent="0" algn="just">
              <a:lnSpc>
                <a:spcPct val="170000"/>
              </a:lnSpc>
              <a:buNone/>
            </a:pPr>
            <a:r>
              <a:rPr lang="en-US" sz="1800" b="1" dirty="0" smtClean="0">
                <a:latin typeface="Times New Roman" panose="02020603050405020304" pitchFamily="18" charset="0"/>
                <a:cs typeface="Times New Roman" panose="02020603050405020304" pitchFamily="18" charset="0"/>
              </a:rPr>
              <a:t>Types: </a:t>
            </a:r>
          </a:p>
          <a:p>
            <a:pPr marL="0" indent="0" algn="just">
              <a:lnSpc>
                <a:spcPct val="170000"/>
              </a:lnSpc>
              <a:buNone/>
            </a:pPr>
            <a:r>
              <a:rPr lang="en-US" sz="1800" dirty="0" smtClean="0">
                <a:latin typeface="Times New Roman" panose="02020603050405020304" pitchFamily="18" charset="0"/>
                <a:cs typeface="Times New Roman" panose="02020603050405020304" pitchFamily="18" charset="0"/>
              </a:rPr>
              <a:t>1. Acute</a:t>
            </a:r>
            <a:r>
              <a:rPr lang="en-US" sz="1800" dirty="0">
                <a:latin typeface="Times New Roman" panose="02020603050405020304" pitchFamily="18" charset="0"/>
                <a:cs typeface="Times New Roman" panose="02020603050405020304" pitchFamily="18" charset="0"/>
              </a:rPr>
              <a:t>: Following alcohol, bums, stress. </a:t>
            </a:r>
            <a:endParaRPr lang="en-US" sz="1800" dirty="0" smtClean="0">
              <a:latin typeface="Times New Roman" panose="02020603050405020304" pitchFamily="18" charset="0"/>
              <a:cs typeface="Times New Roman" panose="02020603050405020304" pitchFamily="18" charset="0"/>
            </a:endParaRPr>
          </a:p>
          <a:p>
            <a:pPr marL="0" indent="0" algn="just">
              <a:lnSpc>
                <a:spcPct val="170000"/>
              </a:lnSpc>
              <a:buNone/>
            </a:pPr>
            <a:r>
              <a:rPr lang="en-US" sz="1800" dirty="0" smtClean="0">
                <a:latin typeface="Times New Roman" panose="02020603050405020304" pitchFamily="18" charset="0"/>
                <a:cs typeface="Times New Roman" panose="02020603050405020304" pitchFamily="18" charset="0"/>
              </a:rPr>
              <a:t>2. Chronic</a:t>
            </a:r>
            <a:r>
              <a:rPr lang="en-US" sz="1800" dirty="0">
                <a:latin typeface="Times New Roman" panose="02020603050405020304" pitchFamily="18" charset="0"/>
                <a:cs typeface="Times New Roman" panose="02020603050405020304" pitchFamily="18" charset="0"/>
              </a:rPr>
              <a:t>: It is associated with hiatus hernia or following </a:t>
            </a:r>
            <a:r>
              <a:rPr lang="en-US" sz="1800" dirty="0" err="1">
                <a:latin typeface="Times New Roman" panose="02020603050405020304" pitchFamily="18" charset="0"/>
                <a:cs typeface="Times New Roman" panose="02020603050405020304" pitchFamily="18" charset="0"/>
              </a:rPr>
              <a:t>oesophagojejunostomy</a:t>
            </a:r>
            <a:r>
              <a:rPr lang="en-US" sz="1800" dirty="0" smtClean="0">
                <a:latin typeface="Times New Roman" panose="02020603050405020304" pitchFamily="18" charset="0"/>
                <a:cs typeface="Times New Roman" panose="02020603050405020304" pitchFamily="18" charset="0"/>
              </a:rPr>
              <a:t>.</a:t>
            </a:r>
          </a:p>
          <a:p>
            <a:pPr marL="0" indent="0" algn="just">
              <a:lnSpc>
                <a:spcPct val="170000"/>
              </a:lnSpc>
              <a:buNone/>
            </a:pPr>
            <a:r>
              <a:rPr lang="en-US" sz="1800" dirty="0" smtClean="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927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2722</Words>
  <Application>Microsoft Office PowerPoint</Application>
  <PresentationFormat>On-screen Show (16:9)</PresentationFormat>
  <Paragraphs>149</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The Oesophagus and Diseases</vt:lpstr>
      <vt:lpstr>Surgical anatomy</vt:lpstr>
      <vt:lpstr>PowerPoint Presentation</vt:lpstr>
      <vt:lpstr>PowerPoint Presentation</vt:lpstr>
      <vt:lpstr>PowerPoint Presentation</vt:lpstr>
      <vt:lpstr>PowerPoint Presentation</vt:lpstr>
      <vt:lpstr>PowerPoint Presentation</vt:lpstr>
      <vt:lpstr>PowerPoint Presentation</vt:lpstr>
      <vt:lpstr>GERD/GORD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Oesophagus and Diseases</dc:title>
  <dc:creator>Nitin Biswas</dc:creator>
  <cp:lastModifiedBy>Nitin Biswas</cp:lastModifiedBy>
  <cp:revision>57</cp:revision>
  <dcterms:created xsi:type="dcterms:W3CDTF">2020-05-15T03:05:05Z</dcterms:created>
  <dcterms:modified xsi:type="dcterms:W3CDTF">2020-05-20T04:35:17Z</dcterms:modified>
</cp:coreProperties>
</file>