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E68F8-B79D-CB4B-8044-31BD54E342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D7AEDF-B9B5-204B-9B9E-D0E0D556A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87825-7282-BE4E-BB86-A272300CE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D52C-2D29-A34C-B2E3-C7AFA57D711C}" type="datetimeFigureOut">
              <a:rPr lang="en-US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8EF93-8643-E54B-A571-467F6CD60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F7981-48C4-574F-96FB-F2B4884C6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F3D3-2771-C445-9CB7-58F858990CA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7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CC30B-1C70-ED4C-A70F-9938E315D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502031-F887-9A43-BCF1-67784F284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C474D-1C77-AE45-82BA-1E1ADDA20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D52C-2D29-A34C-B2E3-C7AFA57D711C}" type="datetimeFigureOut">
              <a:rPr lang="en-US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EE8B1-6102-E54F-82E9-E4404AC5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E045E-38AC-3A44-8007-37ABB51F3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F3D3-2771-C445-9CB7-58F858990CA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6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3FAD34-C240-F747-B829-13445CA80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AF347F-A31A-2C41-8BF5-35B9AB974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895BF-4661-1A49-98E9-7E0A6161B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D52C-2D29-A34C-B2E3-C7AFA57D711C}" type="datetimeFigureOut">
              <a:rPr lang="en-US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8148D-5DEF-CA41-8801-9D898E8EE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7932E-D973-0143-AB71-639D90518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F3D3-2771-C445-9CB7-58F858990CA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4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DE205-7589-214A-880A-CB26CFD10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3449C-5CC8-5440-B732-200C9529E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C4093-CAEE-1140-BBEC-CBB955E65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D52C-2D29-A34C-B2E3-C7AFA57D711C}" type="datetimeFigureOut">
              <a:rPr lang="en-US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75192-1911-8A42-983A-BAC4087C2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49A5E-8292-1544-84CF-69E143335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F3D3-2771-C445-9CB7-58F858990CA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1CE5-1EDD-E54A-9CFC-C47CBD309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FE394-B4D2-A445-92F2-EDC98CD47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B8BE7-D4AD-D54C-9732-78243E432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D52C-2D29-A34C-B2E3-C7AFA57D711C}" type="datetimeFigureOut">
              <a:rPr lang="en-US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EEFBD-836F-4E46-B08B-B3DD9F7B7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0883B-E33C-BA4E-BE30-49C2EEC39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F3D3-2771-C445-9CB7-58F858990CA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8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C6D86-EC8E-9747-A2EB-5E9C4F3F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8DB98-F78B-B543-A817-C400CDFDB4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05B428-C753-1C41-B267-FA7CE4414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0CABD-3713-6549-9C8F-32EBC4E35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D52C-2D29-A34C-B2E3-C7AFA57D711C}" type="datetimeFigureOut">
              <a:rPr lang="en-US"/>
              <a:t>6/2/2021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A30BA-14A3-AF47-AA6B-B6FEAB81B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6A5B5-E9A0-4245-BE13-53ACC1AF5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F3D3-2771-C445-9CB7-58F858990CA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4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AC998-4DEE-DE4D-9319-0F04D77D3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6BA4B-0A6E-AD46-BCAE-375395A7D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F1CB3B-7659-C843-A68D-0689D0A9B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E7D044-BA70-4545-A7E3-5908AA67E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D877F5-5B14-F54C-BF08-4DBCE08A6C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46E6BB-3959-7F4D-A690-A11F15874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D52C-2D29-A34C-B2E3-C7AFA57D711C}" type="datetimeFigureOut">
              <a:rPr lang="en-US"/>
              <a:t>6/2/2021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8052EB-FA0F-244D-A30C-38FCCE7DC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7E1CD5-EAEA-0F4B-82AA-386E53DA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F3D3-2771-C445-9CB7-58F858990CA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4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1288F-C7B6-2B4C-8874-E4D082A92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C3C962-9DCA-A74D-8B1A-8E843E435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D52C-2D29-A34C-B2E3-C7AFA57D711C}" type="datetimeFigureOut">
              <a:rPr lang="en-US"/>
              <a:t>6/2/2021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C8A398-5360-024D-9F76-701463E3B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090164-9B33-974B-9329-8A671E8FF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F3D3-2771-C445-9CB7-58F858990CA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5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26D24-6A9A-0A4E-848B-35333A614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D52C-2D29-A34C-B2E3-C7AFA57D711C}" type="datetimeFigureOut">
              <a:rPr lang="en-US"/>
              <a:t>6/2/2021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03B90D-88BF-3D4E-B635-0D769E7B0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D0DB90-704F-9F4B-A5DB-57BD46162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F3D3-2771-C445-9CB7-58F858990CA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7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101CD-E162-EF41-B362-8ACFE00EF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D8365-74B1-7D4E-BECA-94F9CA3FC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735037-39BF-B242-9C2E-15994C8EE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19E453-0DAD-9A48-8D3A-96A917391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D52C-2D29-A34C-B2E3-C7AFA57D711C}" type="datetimeFigureOut">
              <a:rPr lang="en-US"/>
              <a:t>6/2/2021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DCF77E-17A7-3346-83DD-C11DEB1E4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78B1-485D-2E46-8505-BA037E60D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F3D3-2771-C445-9CB7-58F858990CA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9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B8071-0311-B449-A9C5-99AF5BBA2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8EC7C6-AC03-5048-9676-B73C8BE218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40D467-3000-EC46-819C-023FA7942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46BFC-278A-0F40-9F06-FBA53284B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D52C-2D29-A34C-B2E3-C7AFA57D711C}" type="datetimeFigureOut">
              <a:rPr lang="en-US"/>
              <a:t>6/2/2021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07AB08-2338-5B4C-96E7-E563A8D1F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A177ED-3BB2-2A45-893F-6B5DA791D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F3D3-2771-C445-9CB7-58F858990CA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3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552377-AEDB-8145-8E97-EC029F717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2FF528-2740-DC4D-A46D-0DC0B4137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D18C1-2EBB-D743-82CF-03BD0AE293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7D52C-2D29-A34C-B2E3-C7AFA57D711C}" type="datetimeFigureOut">
              <a:rPr lang="en-US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87F66-1D79-F743-8813-E1CADF8075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AA393-7483-514B-8A96-9F2B9B37C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6F3D3-2771-C445-9CB7-58F858990CA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2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A6155-5DD5-F74B-80DE-EA8B68114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A6F27-2DFC-8148-B202-4D6BB42F8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zh-CN" altLang="en-US"/>
              <a:t>           </a:t>
            </a:r>
            <a:r>
              <a:rPr lang="en-US" altLang="zh-CN"/>
              <a:t>NAME-</a:t>
            </a:r>
            <a:r>
              <a:rPr lang="zh-CN" altLang="en-US"/>
              <a:t> </a:t>
            </a:r>
            <a:r>
              <a:rPr lang="en-US" altLang="zh-CN"/>
              <a:t>Ashwini Kale. </a:t>
            </a:r>
          </a:p>
          <a:p>
            <a:pPr marL="0" indent="0">
              <a:buNone/>
            </a:pPr>
            <a:r>
              <a:rPr lang="zh-CN" altLang="en-US"/>
              <a:t>           </a:t>
            </a:r>
            <a:r>
              <a:rPr lang="en-US" altLang="zh-CN"/>
              <a:t>ClASS –</a:t>
            </a:r>
            <a:r>
              <a:rPr lang="zh-CN" altLang="en-US"/>
              <a:t> </a:t>
            </a:r>
            <a:r>
              <a:rPr lang="en-US" altLang="zh-CN"/>
              <a:t>BAMS 3</a:t>
            </a:r>
            <a:r>
              <a:rPr lang="en-US" altLang="zh-CN" baseline="30000"/>
              <a:t>rd</a:t>
            </a:r>
            <a:r>
              <a:rPr lang="en-US" altLang="zh-CN"/>
              <a:t> (2017)</a:t>
            </a:r>
          </a:p>
          <a:p>
            <a:pPr marL="0" indent="0">
              <a:buNone/>
            </a:pPr>
            <a:r>
              <a:rPr lang="zh-CN" altLang="en-US"/>
              <a:t>            </a:t>
            </a:r>
            <a:r>
              <a:rPr lang="en-US" altLang="zh-CN"/>
              <a:t>TOPIC-</a:t>
            </a:r>
            <a:r>
              <a:rPr lang="zh-CN" altLang="en-US"/>
              <a:t> </a:t>
            </a:r>
            <a:r>
              <a:rPr lang="en-US" altLang="zh-CN"/>
              <a:t>CPA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7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8B3CC-2635-9546-87EF-C24BA09A7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3050"/>
          </a:xfrm>
        </p:spPr>
        <p:txBody>
          <a:bodyPr>
            <a:normAutofit fontScale="90000"/>
          </a:bodyPr>
          <a:lstStyle/>
          <a:p>
            <a:r>
              <a:rPr lang="en-US" altLang="zh-CN" sz="4000" b="1" u="sng">
                <a:solidFill>
                  <a:schemeClr val="accent2">
                    <a:lumMod val="50000"/>
                  </a:schemeClr>
                </a:solidFill>
              </a:rPr>
              <a:t>CONSUMER PROTECTION ACT VIS-À-VIS</a:t>
            </a:r>
            <a:r>
              <a:rPr lang="zh-CN" altLang="en-US" sz="4000" b="1" u="sng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 sz="4000" b="1" u="sng">
                <a:solidFill>
                  <a:schemeClr val="accent2">
                    <a:lumMod val="50000"/>
                  </a:schemeClr>
                </a:solidFill>
              </a:rPr>
              <a:t>MEDICAL PROFESSION</a:t>
            </a:r>
            <a:endParaRPr lang="en-US" sz="4000" b="1" u="sng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1E6F9-9049-A540-81BA-2C104EE55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446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/>
              <a:t>       </a:t>
            </a:r>
            <a:r>
              <a:rPr lang="zh-CN" altLang="en-US" sz="2400"/>
              <a:t>     </a:t>
            </a:r>
            <a:r>
              <a:rPr lang="en-US" altLang="zh-CN" sz="2400"/>
              <a:t>When the medical profession was brought under consumer protection act ,</a:t>
            </a:r>
            <a:r>
              <a:rPr lang="zh-CN" altLang="en-US" sz="2400"/>
              <a:t> </a:t>
            </a:r>
            <a:r>
              <a:rPr lang="en-US" altLang="zh-CN" sz="2400"/>
              <a:t>the Indian medical association</a:t>
            </a:r>
            <a:r>
              <a:rPr lang="zh-CN" altLang="en-US" sz="2400"/>
              <a:t> </a:t>
            </a:r>
            <a:r>
              <a:rPr lang="en-US" altLang="zh-CN" sz="2400"/>
              <a:t>Doubted whether the consumer protection disputes Redressal Agencies Could judge the complaints of</a:t>
            </a:r>
            <a:r>
              <a:rPr lang="zh-CN" altLang="en-US" sz="2400"/>
              <a:t> </a:t>
            </a:r>
            <a:r>
              <a:rPr lang="en-US" altLang="zh-CN" sz="2400"/>
              <a:t>medical negligence Capably .Therefore subsequent to the order</a:t>
            </a:r>
            <a:r>
              <a:rPr lang="zh-CN" altLang="en-US" sz="2400"/>
              <a:t> </a:t>
            </a:r>
            <a:r>
              <a:rPr lang="en-US" altLang="zh-CN" sz="2400"/>
              <a:t>of national consumer disputes Redressal Comission. Indian Medical Association leaded itself in the special leave Petition filed in the Supreme Court of India against this order. </a:t>
            </a:r>
          </a:p>
          <a:p>
            <a:pPr marL="0" indent="0">
              <a:buNone/>
            </a:pPr>
            <a:r>
              <a:rPr lang="zh-CN" altLang="en-US" sz="2400"/>
              <a:t>         </a:t>
            </a:r>
            <a:r>
              <a:rPr lang="en-US" altLang="zh-CN" sz="2400"/>
              <a:t>In 1995,</a:t>
            </a:r>
            <a:r>
              <a:rPr lang="zh-CN" altLang="en-US" sz="2400"/>
              <a:t> </a:t>
            </a:r>
            <a:r>
              <a:rPr lang="en-US" altLang="zh-CN" sz="2400"/>
              <a:t>the Supreme Court in Indian Medical association VP</a:t>
            </a:r>
            <a:r>
              <a:rPr lang="zh-CN" altLang="en-US" sz="2400"/>
              <a:t> </a:t>
            </a:r>
            <a:r>
              <a:rPr lang="en-US" altLang="zh-CN" sz="2400"/>
              <a:t>Shanta decisively</a:t>
            </a:r>
            <a:r>
              <a:rPr lang="zh-CN" altLang="en-US" sz="2400"/>
              <a:t> </a:t>
            </a:r>
            <a:r>
              <a:rPr lang="en-US" altLang="zh-CN" sz="2400"/>
              <a:t>included under the consumer protection act .After this consumer prprotectio</a:t>
            </a:r>
            <a:r>
              <a:rPr lang="zh-CN" altLang="en-US" sz="2400"/>
              <a:t> </a:t>
            </a:r>
            <a:r>
              <a:rPr lang="en-US" altLang="zh-CN" sz="2400"/>
              <a:t>Act incIuded all medical services offered by Private and government hospitals .It exempts only those hospitals</a:t>
            </a:r>
            <a:r>
              <a:rPr lang="zh-CN" altLang="en-US" sz="2400"/>
              <a:t> </a:t>
            </a:r>
            <a:r>
              <a:rPr lang="en-US" altLang="zh-CN" sz="2400"/>
              <a:t>which offers free service to all the patients</a:t>
            </a:r>
            <a:r>
              <a:rPr lang="zh-CN" altLang="en-US" sz="2400"/>
              <a:t> </a:t>
            </a:r>
            <a:r>
              <a:rPr lang="en-US" altLang="zh-CN" sz="2400"/>
              <a:t>times. </a:t>
            </a:r>
          </a:p>
        </p:txBody>
      </p:sp>
    </p:spTree>
    <p:extLst>
      <p:ext uri="{BB962C8B-B14F-4D97-AF65-F5344CB8AC3E}">
        <p14:creationId xmlns:p14="http://schemas.microsoft.com/office/powerpoint/2010/main" val="1466234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23BCA-E59D-3D4A-A6BE-3581ADA00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271" y="231164"/>
            <a:ext cx="10373449" cy="133962"/>
          </a:xfrm>
        </p:spPr>
        <p:txBody>
          <a:bodyPr>
            <a:normAutofit fontScale="90000"/>
          </a:bodyPr>
          <a:lstStyle/>
          <a:p>
            <a:r>
              <a:rPr lang="en-US" altLang="zh-CN" sz="4000" b="1">
                <a:solidFill>
                  <a:schemeClr val="accent2">
                    <a:lumMod val="50000"/>
                  </a:schemeClr>
                </a:solidFill>
              </a:rPr>
              <a:t>Procedure</a:t>
            </a:r>
            <a:r>
              <a:rPr lang="en-US" altLang="zh-CN"/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A14DD-D3ED-8B4A-B81F-1FF73D169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271" y="641684"/>
            <a:ext cx="9286150" cy="481263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/>
              <a:t>Name complaint can be done by self or through agents,</a:t>
            </a:r>
            <a:r>
              <a:rPr lang="zh-CN" altLang="en-US"/>
              <a:t> </a:t>
            </a:r>
            <a:r>
              <a:rPr lang="en-US" altLang="zh-CN"/>
              <a:t>Personally or by post.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/>
              <a:t>No court is to be feed.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/>
              <a:t>No</a:t>
            </a:r>
            <a:r>
              <a:rPr lang="zh-CN" altLang="en-US"/>
              <a:t> </a:t>
            </a:r>
            <a:r>
              <a:rPr lang="en-US" altLang="zh-CN"/>
              <a:t>advocate</a:t>
            </a:r>
            <a:r>
              <a:rPr lang="zh-CN" altLang="en-US"/>
              <a:t> </a:t>
            </a:r>
            <a:r>
              <a:rPr lang="en-US" altLang="zh-CN"/>
              <a:t>is required 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/>
              <a:t>Of the complaint</a:t>
            </a:r>
            <a:r>
              <a:rPr lang="zh-CN" altLang="en-US"/>
              <a:t> </a:t>
            </a:r>
            <a:r>
              <a:rPr lang="en-US" altLang="zh-CN"/>
              <a:t>4</a:t>
            </a:r>
            <a:r>
              <a:rPr lang="zh-CN" altLang="en-US"/>
              <a:t> </a:t>
            </a:r>
            <a:r>
              <a:rPr lang="en-US" altLang="zh-CN"/>
              <a:t>copies have to be</a:t>
            </a:r>
            <a:r>
              <a:rPr lang="zh-CN" altLang="en-US"/>
              <a:t> </a:t>
            </a:r>
            <a:r>
              <a:rPr lang="en-US" altLang="zh-CN"/>
              <a:t>submitted  (3 for court and one for</a:t>
            </a:r>
            <a:r>
              <a:rPr lang="zh-CN" altLang="en-US"/>
              <a:t> </a:t>
            </a:r>
            <a:r>
              <a:rPr lang="en-US" altLang="zh-CN"/>
              <a:t>opposite Party).</a:t>
            </a:r>
          </a:p>
          <a:p>
            <a:pPr marL="0" indent="0">
              <a:buNone/>
            </a:pPr>
            <a:r>
              <a:rPr lang="en-US" altLang="zh-CN" sz="3600" b="1">
                <a:solidFill>
                  <a:schemeClr val="accent2">
                    <a:lumMod val="50000"/>
                  </a:schemeClr>
                </a:solidFill>
              </a:rPr>
              <a:t>Complaint</a:t>
            </a:r>
            <a:endParaRPr lang="en-US"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Name and address of the Party making complaint.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>
                <a:solidFill>
                  <a:schemeClr val="tx1">
                    <a:lumMod val="90000"/>
                    <a:lumOff val="10000"/>
                  </a:schemeClr>
                </a:solidFill>
              </a:rPr>
              <a:t>Name and Adress of the party complained of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>
                <a:solidFill>
                  <a:schemeClr val="tx1">
                    <a:lumMod val="90000"/>
                    <a:lumOff val="10000"/>
                  </a:schemeClr>
                </a:solidFill>
              </a:rPr>
              <a:t>Tent complaint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>
                <a:solidFill>
                  <a:schemeClr val="tx1">
                    <a:lumMod val="90000"/>
                    <a:lumOff val="10000"/>
                  </a:schemeClr>
                </a:solidFill>
              </a:rPr>
              <a:t>Any proof supporting the Complaint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>
                <a:solidFill>
                  <a:schemeClr val="tx1">
                    <a:lumMod val="90000"/>
                    <a:lumOff val="10000"/>
                  </a:schemeClr>
                </a:solidFill>
              </a:rPr>
              <a:t>Relief sought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>
                <a:solidFill>
                  <a:schemeClr val="tx1">
                    <a:lumMod val="90000"/>
                    <a:lumOff val="10000"/>
                  </a:schemeClr>
                </a:solidFill>
              </a:rPr>
              <a:t>Signature </a:t>
            </a:r>
          </a:p>
          <a:p>
            <a:pPr marL="0" indent="0">
              <a:buNone/>
            </a:pPr>
            <a:endParaRPr lang="en-US" altLang="zh-CN" sz="400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altLang="zh-CN" sz="400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altLang="zh-CN" sz="300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838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FC7BE-D396-9D45-851D-4448780F9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06035"/>
          </a:xfrm>
        </p:spPr>
        <p:txBody>
          <a:bodyPr>
            <a:normAutofit fontScale="90000"/>
          </a:bodyPr>
          <a:lstStyle/>
          <a:p>
            <a:r>
              <a:rPr lang="en-US" altLang="zh-CN" b="1">
                <a:solidFill>
                  <a:schemeClr val="accent2">
                    <a:lumMod val="50000"/>
                  </a:schemeClr>
                </a:solidFill>
              </a:rPr>
              <a:t>Medical Negligence</a:t>
            </a:r>
            <a:r>
              <a:rPr lang="en-US" altLang="zh-CN"/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32FB7-C17A-4948-AD5E-E48ED0689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6035"/>
            <a:ext cx="9856537" cy="56503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/>
              <a:t>   </a:t>
            </a:r>
            <a:r>
              <a:rPr lang="en-US" altLang="zh-CN"/>
              <a:t>In</a:t>
            </a:r>
            <a:r>
              <a:rPr lang="zh-CN" altLang="en-US"/>
              <a:t> </a:t>
            </a:r>
            <a:r>
              <a:rPr lang="en-US" altLang="zh-CN"/>
              <a:t>medical profession negligance is defined as</a:t>
            </a:r>
            <a:r>
              <a:rPr lang="zh-CN" altLang="en-US"/>
              <a:t> </a:t>
            </a:r>
            <a:r>
              <a:rPr lang="en-US" altLang="zh-CN"/>
              <a:t>Absence of reasonable care and skill in doctors in course of treating his patients. In the earliest medical literature the word ‘mithya’which means false,</a:t>
            </a:r>
            <a:r>
              <a:rPr lang="zh-CN" altLang="en-US"/>
              <a:t> </a:t>
            </a:r>
            <a:r>
              <a:rPr lang="en-US" altLang="zh-CN"/>
              <a:t>illusive,</a:t>
            </a:r>
            <a:r>
              <a:rPr lang="zh-CN" altLang="en-US"/>
              <a:t> </a:t>
            </a:r>
            <a:r>
              <a:rPr lang="en-US" altLang="zh-CN"/>
              <a:t>incorrect, erroneous,</a:t>
            </a:r>
            <a:r>
              <a:rPr lang="zh-CN" altLang="en-US"/>
              <a:t> </a:t>
            </a:r>
            <a:r>
              <a:rPr lang="en-US" altLang="zh-CN"/>
              <a:t>wrong</a:t>
            </a:r>
            <a:r>
              <a:rPr lang="zh-CN" altLang="en-US"/>
              <a:t> </a:t>
            </a:r>
            <a:r>
              <a:rPr lang="en-US" altLang="zh-CN"/>
              <a:t>and improper ,</a:t>
            </a:r>
            <a:r>
              <a:rPr lang="zh-CN" altLang="en-US"/>
              <a:t> </a:t>
            </a:r>
            <a:r>
              <a:rPr lang="en-US" altLang="zh-CN"/>
              <a:t>has been used to describe the neglicant medical treatment .Charak Samhita uses the word In the</a:t>
            </a:r>
            <a:r>
              <a:rPr lang="zh-CN" altLang="en-US"/>
              <a:t> </a:t>
            </a:r>
            <a:r>
              <a:rPr lang="en-US" altLang="zh-CN"/>
              <a:t>sense of wrong treatment.Sushruta</a:t>
            </a:r>
            <a:r>
              <a:rPr lang="zh-CN" altLang="en-US"/>
              <a:t> </a:t>
            </a:r>
            <a:r>
              <a:rPr lang="en-US" altLang="zh-CN"/>
              <a:t>samhita uses the word mythopachard in the Sense of improper conduct .It</a:t>
            </a:r>
            <a:r>
              <a:rPr lang="zh-CN" altLang="en-US"/>
              <a:t> </a:t>
            </a:r>
            <a:r>
              <a:rPr lang="en-US" altLang="zh-CN"/>
              <a:t>Is stated that the physicians who act improperly are liable to punishment and the quantum of penalty varies according to status of victim .Kautilya’s arthrashastram states that if the</a:t>
            </a:r>
            <a:r>
              <a:rPr lang="zh-CN" altLang="en-US"/>
              <a:t> </a:t>
            </a:r>
            <a:r>
              <a:rPr lang="en-US" altLang="zh-CN"/>
              <a:t>death of the patient is under the carelessness</a:t>
            </a:r>
            <a:r>
              <a:rPr lang="zh-CN" altLang="en-US"/>
              <a:t> </a:t>
            </a:r>
            <a:r>
              <a:rPr lang="en-US" altLang="zh-CN"/>
              <a:t>the physician</a:t>
            </a:r>
            <a:r>
              <a:rPr lang="zh-CN" altLang="en-US"/>
              <a:t> </a:t>
            </a:r>
            <a:r>
              <a:rPr lang="en-US" altLang="zh-CN"/>
              <a:t>shall be punished with penalty and the growth of the disease due to negligence</a:t>
            </a:r>
            <a:r>
              <a:rPr lang="zh-CN" altLang="en-US"/>
              <a:t> </a:t>
            </a:r>
            <a:r>
              <a:rPr lang="en-US" altLang="zh-CN"/>
              <a:t>or indifference of a physician should be regarded as assault or violence .However,</a:t>
            </a:r>
            <a:r>
              <a:rPr lang="zh-CN" altLang="en-US"/>
              <a:t> </a:t>
            </a:r>
            <a:r>
              <a:rPr lang="en-US" altLang="zh-CN"/>
              <a:t>the damages of medical negligence</a:t>
            </a:r>
            <a:r>
              <a:rPr lang="zh-CN" altLang="en-US"/>
              <a:t> </a:t>
            </a:r>
            <a:r>
              <a:rPr lang="en-US" altLang="zh-CN"/>
              <a:t>varied on the basis of the severity of injury or loss of life.</a:t>
            </a:r>
          </a:p>
        </p:txBody>
      </p:sp>
    </p:spTree>
    <p:extLst>
      <p:ext uri="{BB962C8B-B14F-4D97-AF65-F5344CB8AC3E}">
        <p14:creationId xmlns:p14="http://schemas.microsoft.com/office/powerpoint/2010/main" val="886299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7CEF8-F196-9748-BE50-19982291A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solidFill>
                  <a:schemeClr val="accent2">
                    <a:lumMod val="50000"/>
                  </a:schemeClr>
                </a:solidFill>
              </a:rPr>
              <a:t>Conditions</a:t>
            </a:r>
            <a:r>
              <a:rPr lang="zh-CN" altLang="en-US" b="1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2">
                    <a:lumMod val="50000"/>
                  </a:schemeClr>
                </a:solidFill>
              </a:rPr>
              <a:t>of CPA</a:t>
            </a:r>
            <a:endParaRPr lang="en-US" b="1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31D8E-AA14-C947-89A8-C915358B4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/>
              <a:t>File the complaint with 2 yr on which the cause of action arise –As</a:t>
            </a:r>
            <a:r>
              <a:rPr lang="zh-CN" altLang="en-US"/>
              <a:t> </a:t>
            </a:r>
            <a:r>
              <a:rPr lang="en-US" altLang="zh-CN"/>
              <a:t>per Section 24A</a:t>
            </a:r>
            <a:r>
              <a:rPr lang="zh-CN" altLang="en-US"/>
              <a:t> </a:t>
            </a:r>
            <a:r>
              <a:rPr lang="en-US" altLang="zh-CN"/>
              <a:t>and complaint should be in written form .</a:t>
            </a:r>
          </a:p>
          <a:p>
            <a:pPr marL="0" indent="0">
              <a:buNone/>
            </a:pPr>
            <a:r>
              <a:rPr lang="en-US" altLang="zh-CN"/>
              <a:t>2.</a:t>
            </a:r>
            <a:r>
              <a:rPr lang="zh-CN" altLang="en-US"/>
              <a:t>  </a:t>
            </a:r>
            <a:r>
              <a:rPr lang="en-US" altLang="zh-CN"/>
              <a:t>There is provision of Fine upto 10000</a:t>
            </a:r>
            <a:r>
              <a:rPr lang="zh-CN" altLang="en-US"/>
              <a:t> </a:t>
            </a:r>
            <a:r>
              <a:rPr lang="en-US" altLang="zh-CN"/>
              <a:t>for frivolous or false complaint, </a:t>
            </a:r>
            <a:r>
              <a:rPr lang="zh-CN" altLang="en-US"/>
              <a:t>    </a:t>
            </a:r>
            <a:r>
              <a:rPr lang="en-US" altLang="zh-CN"/>
              <a:t>As per section. </a:t>
            </a:r>
          </a:p>
          <a:p>
            <a:pPr marL="0" indent="0">
              <a:buNone/>
            </a:pPr>
            <a:r>
              <a:rPr lang="en-US" altLang="zh-CN"/>
              <a:t>3.</a:t>
            </a:r>
            <a:r>
              <a:rPr lang="zh-CN" altLang="en-US"/>
              <a:t> </a:t>
            </a:r>
            <a:r>
              <a:rPr lang="en-US" altLang="zh-CN"/>
              <a:t>If</a:t>
            </a:r>
            <a:r>
              <a:rPr lang="zh-CN" altLang="en-US"/>
              <a:t> </a:t>
            </a:r>
            <a:r>
              <a:rPr lang="en-US" altLang="zh-CN"/>
              <a:t>the party does not obey the decision of consumer Forum ,</a:t>
            </a:r>
            <a:r>
              <a:rPr lang="zh-CN" altLang="en-US"/>
              <a:t> </a:t>
            </a:r>
            <a:r>
              <a:rPr lang="en-US" altLang="zh-CN"/>
              <a:t>there is provision for imprisonment not be less than 1 than 1 month and extend </a:t>
            </a:r>
          </a:p>
          <a:p>
            <a:pPr marL="0" indent="0">
              <a:buNone/>
            </a:pPr>
            <a:r>
              <a:rPr lang="en-US" altLang="zh-CN"/>
              <a:t>to 3 years and fine for Rs 2000</a:t>
            </a:r>
            <a:r>
              <a:rPr lang="zh-CN" altLang="en-US"/>
              <a:t> </a:t>
            </a:r>
            <a:r>
              <a:rPr lang="en-US" altLang="zh-CN"/>
              <a:t>to 10000</a:t>
            </a:r>
            <a:r>
              <a:rPr lang="zh-CN" altLang="en-US"/>
              <a:t> </a:t>
            </a:r>
            <a:r>
              <a:rPr lang="en-US" altLang="zh-CN"/>
              <a:t>or with both as per section 27.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7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BF234-7C92-1948-9664-8884A2170D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523999" y="-2477614"/>
            <a:ext cx="8725123" cy="3600561"/>
          </a:xfrm>
        </p:spPr>
        <p:txBody>
          <a:bodyPr/>
          <a:lstStyle/>
          <a:p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Consumer protection Act </a:t>
            </a:r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8054EA-B79D-4749-A63F-FF95F7287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657237"/>
            <a:ext cx="9259861" cy="3600563"/>
          </a:xfrm>
        </p:spPr>
        <p:txBody>
          <a:bodyPr>
            <a:normAutofit/>
          </a:bodyPr>
          <a:lstStyle/>
          <a:p>
            <a:r>
              <a:rPr lang="en-US" altLang="zh-CN" sz="3200"/>
              <a:t>The consumer protection act, 1986 was act of the parliament of India enacted in 1986 to protect the interests of consumers in India.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709959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53AE-5E4A-3945-AE94-89918C94D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u="sng">
                <a:solidFill>
                  <a:schemeClr val="accent2">
                    <a:lumMod val="50000"/>
                  </a:schemeClr>
                </a:solidFill>
              </a:rPr>
              <a:t>As per 1986 Consumer protection act there are following 6 rights to a consumer </a:t>
            </a:r>
            <a:endParaRPr lang="en-US" u="sng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15C2A-7B7D-1841-93D5-B376A85A5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Right to safety </a:t>
            </a:r>
          </a:p>
          <a:p>
            <a:r>
              <a:rPr lang="en-US" altLang="zh-CN"/>
              <a:t>Right to choose </a:t>
            </a:r>
          </a:p>
          <a:p>
            <a:r>
              <a:rPr lang="en-US" altLang="zh-CN"/>
              <a:t>Right to information</a:t>
            </a:r>
            <a:r>
              <a:rPr lang="zh-CN" altLang="en-US"/>
              <a:t> </a:t>
            </a:r>
            <a:endParaRPr lang="en-US" altLang="zh-CN"/>
          </a:p>
          <a:p>
            <a:r>
              <a:rPr lang="en-US" altLang="zh-CN"/>
              <a:t>Right of education </a:t>
            </a:r>
          </a:p>
          <a:p>
            <a:r>
              <a:rPr lang="en-US" altLang="zh-CN"/>
              <a:t>Right to be heard </a:t>
            </a:r>
          </a:p>
          <a:p>
            <a:r>
              <a:rPr lang="en-US" altLang="zh-CN"/>
              <a:t>Right to seek redressal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4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D1337-DC97-8A40-B783-50BD174BA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95204" cy="650875"/>
          </a:xfrm>
        </p:spPr>
        <p:txBody>
          <a:bodyPr>
            <a:normAutofit fontScale="90000"/>
          </a:bodyPr>
          <a:lstStyle/>
          <a:p>
            <a:r>
              <a:rPr lang="en-US" altLang="zh-CN" b="1">
                <a:solidFill>
                  <a:schemeClr val="accent2">
                    <a:lumMod val="50000"/>
                  </a:schemeClr>
                </a:solidFill>
              </a:rPr>
              <a:t>Consumer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accent2">
                    <a:lumMod val="50000"/>
                  </a:schemeClr>
                </a:solidFill>
              </a:rPr>
              <a:t>Protection Act authorities</a:t>
            </a:r>
            <a:r>
              <a:rPr lang="en-US" altLang="zh-CN" b="1"/>
              <a:t> 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65E37-94B9-EC49-9656-DC06E522C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6421"/>
            <a:ext cx="10587344" cy="5000542"/>
          </a:xfrm>
        </p:spPr>
        <p:txBody>
          <a:bodyPr/>
          <a:lstStyle/>
          <a:p>
            <a:pPr marL="0" indent="0">
              <a:buNone/>
            </a:pPr>
            <a:r>
              <a:rPr lang="zh-CN" altLang="en-US"/>
              <a:t>                                 </a:t>
            </a:r>
            <a:r>
              <a:rPr lang="zh-CN" altLang="en-US" b="1"/>
              <a:t>   </a:t>
            </a:r>
            <a:r>
              <a:rPr lang="en-US" altLang="zh-CN" b="1">
                <a:solidFill>
                  <a:srgbClr val="7030A0"/>
                </a:solidFill>
              </a:rPr>
              <a:t>Consumer Protection councils</a:t>
            </a:r>
            <a:r>
              <a:rPr lang="en-US" altLang="zh-CN">
                <a:solidFill>
                  <a:srgbClr val="7030A0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b="1" u="sng">
                <a:solidFill>
                  <a:srgbClr val="00B050"/>
                </a:solidFill>
              </a:rPr>
              <a:t>Central councils </a:t>
            </a:r>
            <a:r>
              <a:rPr lang="en-US" altLang="zh-CN">
                <a:solidFill>
                  <a:srgbClr val="7030A0"/>
                </a:solidFill>
              </a:rPr>
              <a:t>–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 b="1" u="sng">
                <a:solidFill>
                  <a:srgbClr val="7030A0"/>
                </a:solidFill>
              </a:rPr>
              <a:t>chairperson</a:t>
            </a:r>
            <a:r>
              <a:rPr lang="en-US" altLang="zh-CN">
                <a:solidFill>
                  <a:srgbClr val="7030A0"/>
                </a:solidFill>
              </a:rPr>
              <a:t>-</a:t>
            </a:r>
            <a:r>
              <a:rPr lang="en-US" altLang="zh-CN">
                <a:solidFill>
                  <a:schemeClr val="bg2">
                    <a:lumMod val="10000"/>
                  </a:schemeClr>
                </a:solidFill>
              </a:rPr>
              <a:t>minister incharge of the department </a:t>
            </a:r>
            <a:r>
              <a:rPr lang="en-US" altLang="zh-CN"/>
              <a:t>of consumer affairs in the central</a:t>
            </a:r>
            <a:r>
              <a:rPr lang="zh-CN" altLang="en-US"/>
              <a:t> </a:t>
            </a:r>
            <a:r>
              <a:rPr lang="en-US" altLang="zh-CN"/>
              <a:t>government. </a:t>
            </a:r>
          </a:p>
          <a:p>
            <a:pPr marL="0" indent="0">
              <a:buNone/>
            </a:pPr>
            <a:endParaRPr lang="en-US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buAutoNum type="arabicPeriod" startAt="2"/>
            </a:pPr>
            <a:r>
              <a:rPr lang="en-US" altLang="zh-CN" b="1" u="sng">
                <a:solidFill>
                  <a:srgbClr val="00B050"/>
                </a:solidFill>
              </a:rPr>
              <a:t>State councils</a:t>
            </a:r>
            <a:r>
              <a:rPr lang="en-US" altLang="zh-CN">
                <a:solidFill>
                  <a:schemeClr val="bg2">
                    <a:lumMod val="10000"/>
                  </a:schemeClr>
                </a:solidFill>
              </a:rPr>
              <a:t>-</a:t>
            </a:r>
            <a:r>
              <a:rPr lang="zh-CN" altLang="en-US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zh-CN" b="1" u="sng">
                <a:solidFill>
                  <a:srgbClr val="7030A0"/>
                </a:solidFill>
              </a:rPr>
              <a:t>chairperson-</a:t>
            </a:r>
            <a:r>
              <a:rPr lang="zh-CN" altLang="en-US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zh-CN">
                <a:solidFill>
                  <a:schemeClr val="bg2">
                    <a:lumMod val="10000"/>
                  </a:schemeClr>
                </a:solidFill>
              </a:rPr>
              <a:t>Minister incharge of the consumer</a:t>
            </a:r>
            <a:r>
              <a:rPr lang="zh-CN" altLang="en-US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zh-CN">
                <a:solidFill>
                  <a:schemeClr val="bg2">
                    <a:lumMod val="10000"/>
                  </a:schemeClr>
                </a:solidFill>
              </a:rPr>
              <a:t>affairs in the state government. </a:t>
            </a:r>
          </a:p>
          <a:p>
            <a:pPr marL="0" indent="0">
              <a:buNone/>
            </a:pPr>
            <a:endParaRPr lang="en-US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>
                <a:solidFill>
                  <a:schemeClr val="bg2">
                    <a:lumMod val="10000"/>
                  </a:schemeClr>
                </a:solidFill>
              </a:rPr>
              <a:t>3</a:t>
            </a:r>
            <a:r>
              <a:rPr lang="en-US" altLang="zh-CN" b="1" u="sng">
                <a:solidFill>
                  <a:srgbClr val="00B050"/>
                </a:solidFill>
              </a:rPr>
              <a:t>.District</a:t>
            </a:r>
            <a:r>
              <a:rPr lang="zh-CN" altLang="en-US" b="1" u="sng">
                <a:solidFill>
                  <a:srgbClr val="00B050"/>
                </a:solidFill>
              </a:rPr>
              <a:t> </a:t>
            </a:r>
            <a:r>
              <a:rPr lang="en-US" altLang="zh-CN" b="1" u="sng">
                <a:solidFill>
                  <a:srgbClr val="00B050"/>
                </a:solidFill>
              </a:rPr>
              <a:t>councils</a:t>
            </a:r>
            <a:r>
              <a:rPr lang="en-US" altLang="zh-CN">
                <a:solidFill>
                  <a:schemeClr val="bg2">
                    <a:lumMod val="10000"/>
                  </a:schemeClr>
                </a:solidFill>
              </a:rPr>
              <a:t> –</a:t>
            </a:r>
            <a:r>
              <a:rPr lang="zh-CN" altLang="en-US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zh-CN" b="1" u="sng">
                <a:solidFill>
                  <a:srgbClr val="7030A0"/>
                </a:solidFill>
              </a:rPr>
              <a:t>chairperson-</a:t>
            </a:r>
            <a:r>
              <a:rPr lang="zh-CN" altLang="en-US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zh-CN">
                <a:solidFill>
                  <a:schemeClr val="bg2">
                    <a:lumMod val="10000"/>
                  </a:schemeClr>
                </a:solidFill>
              </a:rPr>
              <a:t>District collector. </a:t>
            </a:r>
            <a:endParaRPr lang="en-US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52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87DF6-59C6-A74D-BE7A-AC9BD03CC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5218" y="226232"/>
            <a:ext cx="10016958" cy="454805"/>
          </a:xfrm>
        </p:spPr>
        <p:txBody>
          <a:bodyPr>
            <a:normAutofit fontScale="90000"/>
          </a:bodyPr>
          <a:lstStyle/>
          <a:p>
            <a:r>
              <a:rPr lang="en-US" altLang="zh-CN" sz="4000" b="1">
                <a:solidFill>
                  <a:schemeClr val="accent2">
                    <a:lumMod val="50000"/>
                  </a:schemeClr>
                </a:solidFill>
              </a:rPr>
              <a:t>Chair persons &amp;</a:t>
            </a:r>
            <a:r>
              <a:rPr lang="zh-CN" altLang="en-US" sz="4000" b="1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 sz="4000" b="1">
                <a:solidFill>
                  <a:schemeClr val="accent2">
                    <a:lumMod val="50000"/>
                  </a:schemeClr>
                </a:solidFill>
              </a:rPr>
              <a:t>members</a:t>
            </a:r>
            <a:r>
              <a:rPr lang="en-US" altLang="zh-CN"/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0CA7E-CE46-EB4B-9C62-43BA5A1BD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288" y="846665"/>
            <a:ext cx="10311063" cy="6140563"/>
          </a:xfrm>
        </p:spPr>
        <p:txBody>
          <a:bodyPr>
            <a:normAutofit/>
          </a:bodyPr>
          <a:lstStyle/>
          <a:p>
            <a:r>
              <a:rPr lang="en-US" altLang="zh-CN" b="1" u="sng">
                <a:solidFill>
                  <a:srgbClr val="7030A0"/>
                </a:solidFill>
              </a:rPr>
              <a:t>District Forum</a:t>
            </a:r>
            <a:r>
              <a:rPr lang="en-US" altLang="zh-CN" b="1">
                <a:solidFill>
                  <a:srgbClr val="7030A0"/>
                </a:solidFill>
              </a:rPr>
              <a:t>-</a:t>
            </a:r>
          </a:p>
          <a:p>
            <a:pPr marL="0" indent="0">
              <a:buNone/>
            </a:pPr>
            <a:r>
              <a:rPr lang="en-US" altLang="zh-CN"/>
              <a:t>. </a:t>
            </a:r>
            <a:r>
              <a:rPr lang="zh-CN" altLang="en-US"/>
              <a:t> </a:t>
            </a:r>
            <a:r>
              <a:rPr lang="en-US" altLang="zh-CN" b="1" u="sng">
                <a:solidFill>
                  <a:srgbClr val="00B050"/>
                </a:solidFill>
              </a:rPr>
              <a:t>Chairperson-</a:t>
            </a:r>
            <a:r>
              <a:rPr lang="zh-CN" altLang="en-US" sz="2400"/>
              <a:t> </a:t>
            </a:r>
            <a:r>
              <a:rPr lang="en-US" altLang="zh-CN" sz="2400"/>
              <a:t>A person who</a:t>
            </a:r>
            <a:r>
              <a:rPr lang="en-US" altLang="zh-CN"/>
              <a:t> is </a:t>
            </a:r>
            <a:r>
              <a:rPr lang="en-US" altLang="zh-CN" sz="2400"/>
              <a:t>qualified</a:t>
            </a:r>
            <a:r>
              <a:rPr lang="en-US" altLang="zh-CN"/>
              <a:t> </a:t>
            </a:r>
            <a:r>
              <a:rPr lang="en-US" altLang="zh-CN" sz="2400"/>
              <a:t>to be District Judge.</a:t>
            </a:r>
            <a:r>
              <a:rPr lang="en-US" altLang="zh-CN"/>
              <a:t> </a:t>
            </a:r>
          </a:p>
          <a:p>
            <a:pPr marL="0" indent="0">
              <a:buNone/>
            </a:pPr>
            <a:r>
              <a:rPr lang="zh-CN" altLang="en-US"/>
              <a:t>                          </a:t>
            </a:r>
            <a:r>
              <a:rPr lang="en-US" altLang="zh-CN"/>
              <a:t>-</a:t>
            </a:r>
            <a:r>
              <a:rPr lang="zh-CN" altLang="en-US"/>
              <a:t> </a:t>
            </a:r>
            <a:r>
              <a:rPr lang="en-US" altLang="zh-CN" sz="2400"/>
              <a:t>Two or more members who have adequate</a:t>
            </a:r>
            <a:r>
              <a:rPr lang="zh-CN" altLang="en-US" sz="2400"/>
              <a:t> </a:t>
            </a:r>
            <a:r>
              <a:rPr lang="en-US" altLang="zh-CN" sz="2400"/>
              <a:t>knowledge or experience in dealing with</a:t>
            </a:r>
            <a:r>
              <a:rPr lang="zh-CN" altLang="en-US" sz="2400"/>
              <a:t> </a:t>
            </a:r>
            <a:r>
              <a:rPr lang="en-US" altLang="zh-CN" sz="2400"/>
              <a:t>problems relating to various fields one of</a:t>
            </a:r>
            <a:r>
              <a:rPr lang="en-US" altLang="zh-CN"/>
              <a:t> </a:t>
            </a:r>
            <a:r>
              <a:rPr lang="en-US" altLang="zh-CN" sz="2400"/>
              <a:t>when is woman</a:t>
            </a:r>
            <a:r>
              <a:rPr lang="en-US" altLang="zh-CN"/>
              <a:t>. </a:t>
            </a:r>
          </a:p>
          <a:p>
            <a:r>
              <a:rPr lang="en-US" altLang="zh-CN" b="1" u="sng">
                <a:solidFill>
                  <a:srgbClr val="7030A0"/>
                </a:solidFill>
              </a:rPr>
              <a:t>State commission </a:t>
            </a:r>
            <a:r>
              <a:rPr lang="en-US" altLang="zh-CN"/>
              <a:t>–</a:t>
            </a:r>
          </a:p>
          <a:p>
            <a:pPr marL="0" indent="0">
              <a:buNone/>
            </a:pPr>
            <a:r>
              <a:rPr lang="zh-CN" altLang="en-US"/>
              <a:t>   </a:t>
            </a:r>
            <a:r>
              <a:rPr lang="en-US" altLang="zh-CN" b="1" u="sng">
                <a:solidFill>
                  <a:srgbClr val="00B050"/>
                </a:solidFill>
              </a:rPr>
              <a:t>Chairperson</a:t>
            </a:r>
            <a:r>
              <a:rPr lang="en-US" altLang="zh-CN"/>
              <a:t>-</a:t>
            </a:r>
            <a:r>
              <a:rPr lang="en-US" altLang="zh-CN" sz="2400"/>
              <a:t>A person who has been judg</a:t>
            </a:r>
            <a:r>
              <a:rPr lang="en-US" altLang="zh-CN"/>
              <a:t>e </a:t>
            </a:r>
            <a:r>
              <a:rPr lang="en-US" altLang="zh-CN" sz="2400"/>
              <a:t>of high court appointed by state government</a:t>
            </a:r>
            <a:r>
              <a:rPr lang="en-US" altLang="zh-CN"/>
              <a:t>. </a:t>
            </a:r>
          </a:p>
          <a:p>
            <a:pPr marL="0" indent="0">
              <a:buNone/>
            </a:pPr>
            <a:r>
              <a:rPr lang="zh-CN" altLang="en-US"/>
              <a:t>    </a:t>
            </a:r>
            <a:r>
              <a:rPr lang="en-US" altLang="zh-CN"/>
              <a:t>-</a:t>
            </a:r>
            <a:r>
              <a:rPr lang="zh-CN" altLang="en-US"/>
              <a:t>   </a:t>
            </a:r>
            <a:r>
              <a:rPr lang="en-US" altLang="zh-CN" sz="2400"/>
              <a:t>Two or other members without qualification</a:t>
            </a:r>
            <a:r>
              <a:rPr lang="zh-CN" altLang="en-US" sz="2400"/>
              <a:t> </a:t>
            </a:r>
            <a:r>
              <a:rPr lang="en-US" altLang="zh-CN" sz="2400"/>
              <a:t>&amp;</a:t>
            </a:r>
            <a:r>
              <a:rPr lang="zh-CN" altLang="en-US" sz="2400"/>
              <a:t> </a:t>
            </a:r>
            <a:r>
              <a:rPr lang="en-US" altLang="zh-CN" sz="2400"/>
              <a:t>experience within the state.</a:t>
            </a:r>
          </a:p>
          <a:p>
            <a:r>
              <a:rPr lang="en-US" altLang="zh-CN" b="1" u="sng">
                <a:solidFill>
                  <a:srgbClr val="7030A0"/>
                </a:solidFill>
              </a:rPr>
              <a:t>National</a:t>
            </a:r>
            <a:r>
              <a:rPr lang="zh-CN" altLang="en-US" b="1" u="sng">
                <a:solidFill>
                  <a:srgbClr val="7030A0"/>
                </a:solidFill>
              </a:rPr>
              <a:t> </a:t>
            </a:r>
            <a:r>
              <a:rPr lang="en-US" altLang="zh-CN" b="1" u="sng">
                <a:solidFill>
                  <a:srgbClr val="7030A0"/>
                </a:solidFill>
              </a:rPr>
              <a:t>commission </a:t>
            </a:r>
            <a:r>
              <a:rPr lang="en-US" altLang="zh-CN"/>
              <a:t>–</a:t>
            </a:r>
          </a:p>
          <a:p>
            <a:pPr marL="0" indent="0">
              <a:buNone/>
            </a:pPr>
            <a:r>
              <a:rPr lang="zh-CN" altLang="en-US"/>
              <a:t>   </a:t>
            </a:r>
            <a:r>
              <a:rPr lang="en-US" altLang="zh-CN" b="1" u="sng">
                <a:solidFill>
                  <a:srgbClr val="00B050"/>
                </a:solidFill>
              </a:rPr>
              <a:t>chairperson</a:t>
            </a:r>
            <a:r>
              <a:rPr lang="en-US" altLang="zh-CN"/>
              <a:t> –</a:t>
            </a:r>
            <a:r>
              <a:rPr lang="en-US" altLang="zh-CN" sz="2400"/>
              <a:t>A person who is or has been judge of the Supreme Court to be appointed by central government</a:t>
            </a:r>
            <a:r>
              <a:rPr lang="en-US" altLang="zh-CN"/>
              <a:t>. </a:t>
            </a:r>
          </a:p>
          <a:p>
            <a:pPr marL="0" indent="0">
              <a:buNone/>
            </a:pPr>
            <a:r>
              <a:rPr lang="zh-CN" altLang="en-US"/>
              <a:t>                          </a:t>
            </a:r>
            <a:r>
              <a:rPr lang="en-US" altLang="zh-CN"/>
              <a:t>-</a:t>
            </a:r>
            <a:r>
              <a:rPr lang="zh-CN" altLang="en-US"/>
              <a:t> </a:t>
            </a:r>
            <a:r>
              <a:rPr lang="en-US" altLang="zh-CN" sz="2400"/>
              <a:t>Four or more other members one of when shall be a woman</a:t>
            </a:r>
            <a:r>
              <a:rPr lang="en-US" altLang="zh-CN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8992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75FF9-9493-8340-A4B2-9CFAEDBCA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b="1">
                <a:solidFill>
                  <a:schemeClr val="accent2">
                    <a:lumMod val="50000"/>
                  </a:schemeClr>
                </a:solidFill>
              </a:rPr>
              <a:t>Consumer protection act 1986</a:t>
            </a:r>
            <a:r>
              <a:rPr lang="en-US" altLang="zh-CN"/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E6BCC-E378-5C40-A9B0-75CD2941E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The consumer protection act, 1986 (COPRA) was an Act of parliament of India enacted in 1986 to protect the interests of consumers in India. </a:t>
            </a:r>
          </a:p>
          <a:p>
            <a:r>
              <a:rPr lang="en-US" altLang="zh-CN"/>
              <a:t>It was made for the establishments of consumer councils and other authorities for the settlements of consumers grievances and matters converted with it. </a:t>
            </a:r>
          </a:p>
          <a:p>
            <a:r>
              <a:rPr lang="en-US" altLang="zh-CN"/>
              <a:t>The act was passed in assembly in October 1986 and came into force 24,</a:t>
            </a:r>
            <a:r>
              <a:rPr lang="zh-CN" altLang="en-US"/>
              <a:t> </a:t>
            </a:r>
            <a:r>
              <a:rPr lang="en-US" altLang="zh-CN"/>
              <a:t>1986.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35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EF5F2-20D0-504E-9B19-9DBD24956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5264" y="374317"/>
            <a:ext cx="6247508" cy="1087298"/>
          </a:xfrm>
        </p:spPr>
        <p:txBody>
          <a:bodyPr/>
          <a:lstStyle/>
          <a:p>
            <a:r>
              <a:rPr lang="en-US" altLang="zh-CN" b="1">
                <a:solidFill>
                  <a:schemeClr val="accent2">
                    <a:lumMod val="50000"/>
                  </a:schemeClr>
                </a:solidFill>
              </a:rPr>
              <a:t>Amendments</a:t>
            </a:r>
            <a:r>
              <a:rPr lang="en-US" altLang="zh-CN"/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A2008-DDD9-CC45-AF03-55E0755D3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2937" y="1871579"/>
            <a:ext cx="10515600" cy="5266002"/>
          </a:xfrm>
        </p:spPr>
        <p:txBody>
          <a:bodyPr/>
          <a:lstStyle/>
          <a:p>
            <a:r>
              <a:rPr lang="en-US" altLang="zh-CN" sz="3200">
                <a:solidFill>
                  <a:schemeClr val="bg2">
                    <a:lumMod val="10000"/>
                  </a:schemeClr>
                </a:solidFill>
              </a:rPr>
              <a:t>On 20</a:t>
            </a:r>
            <a:r>
              <a:rPr lang="en-US" altLang="zh-CN" sz="3200" baseline="30000">
                <a:solidFill>
                  <a:schemeClr val="bg2">
                    <a:lumMod val="10000"/>
                  </a:schemeClr>
                </a:solidFill>
              </a:rPr>
              <a:t>th</a:t>
            </a:r>
            <a:r>
              <a:rPr lang="en-US" altLang="zh-CN" sz="3200">
                <a:solidFill>
                  <a:schemeClr val="bg2">
                    <a:lumMod val="10000"/>
                  </a:schemeClr>
                </a:solidFill>
              </a:rPr>
              <a:t> July 2020</a:t>
            </a:r>
            <a:r>
              <a:rPr lang="zh-CN" altLang="en-US" sz="320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bg2">
                    <a:lumMod val="10000"/>
                  </a:schemeClr>
                </a:solidFill>
              </a:rPr>
              <a:t>CPA</a:t>
            </a:r>
            <a:r>
              <a:rPr lang="zh-CN" altLang="en-US" sz="320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bg2">
                    <a:lumMod val="10000"/>
                  </a:schemeClr>
                </a:solidFill>
              </a:rPr>
              <a:t>2019 came into force in </a:t>
            </a:r>
            <a:r>
              <a:rPr lang="zh-CN" altLang="en-US" sz="320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bg2">
                    <a:lumMod val="10000"/>
                  </a:schemeClr>
                </a:solidFill>
              </a:rPr>
              <a:t>India. </a:t>
            </a:r>
          </a:p>
          <a:p>
            <a:r>
              <a:rPr lang="en-US" altLang="zh-CN" sz="3200">
                <a:solidFill>
                  <a:schemeClr val="bg2">
                    <a:lumMod val="10000"/>
                  </a:schemeClr>
                </a:solidFill>
              </a:rPr>
              <a:t>CPA 2019 act proposes the establishments of the central consumer protection authority (CCPA) to promote, </a:t>
            </a:r>
            <a:r>
              <a:rPr lang="zh-CN" altLang="en-US" sz="320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bg2">
                    <a:lumMod val="10000"/>
                  </a:schemeClr>
                </a:solidFill>
              </a:rPr>
              <a:t>to </a:t>
            </a:r>
            <a:r>
              <a:rPr lang="zh-CN" altLang="en-US" sz="320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zh-CN" sz="3200">
                <a:solidFill>
                  <a:schemeClr val="bg2">
                    <a:lumMod val="10000"/>
                  </a:schemeClr>
                </a:solidFill>
              </a:rPr>
              <a:t>protect and enforce the rights of consumers. </a:t>
            </a:r>
          </a:p>
          <a:p>
            <a:r>
              <a:rPr lang="en-US" altLang="zh-CN" sz="3200">
                <a:solidFill>
                  <a:schemeClr val="bg2">
                    <a:lumMod val="10000"/>
                  </a:schemeClr>
                </a:solidFill>
              </a:rPr>
              <a:t>It seeks to be more holistics with stricter rules including jail term for unfair trade practices like adulteration and misleading advertisements. </a:t>
            </a:r>
          </a:p>
        </p:txBody>
      </p:sp>
    </p:spTree>
    <p:extLst>
      <p:ext uri="{BB962C8B-B14F-4D97-AF65-F5344CB8AC3E}">
        <p14:creationId xmlns:p14="http://schemas.microsoft.com/office/powerpoint/2010/main" val="529354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F5478-F7A0-074D-88AA-B6C6EF23D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b="1">
                <a:solidFill>
                  <a:schemeClr val="accent2">
                    <a:lumMod val="50000"/>
                  </a:schemeClr>
                </a:solidFill>
              </a:rPr>
              <a:t>CPA about health care profession</a:t>
            </a:r>
            <a:r>
              <a:rPr lang="en-US" altLang="zh-CN"/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8E386-AC6C-F94E-945F-D55F890F5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23905" cy="4351338"/>
          </a:xfrm>
        </p:spPr>
        <p:txBody>
          <a:bodyPr/>
          <a:lstStyle/>
          <a:p>
            <a:r>
              <a:rPr lang="en-US" altLang="zh-CN"/>
              <a:t>On April 21, </a:t>
            </a:r>
            <a:r>
              <a:rPr lang="zh-CN" altLang="en-US"/>
              <a:t> </a:t>
            </a:r>
            <a:r>
              <a:rPr lang="en-US" altLang="zh-CN"/>
              <a:t>1992.Justice</a:t>
            </a:r>
            <a:r>
              <a:rPr lang="zh-CN" altLang="en-US"/>
              <a:t> </a:t>
            </a:r>
            <a:r>
              <a:rPr lang="en-US" altLang="zh-CN"/>
              <a:t>Balakrishna erade ruled that medical services are covered under CPA. </a:t>
            </a:r>
          </a:p>
          <a:p>
            <a:r>
              <a:rPr lang="en-US" altLang="zh-CN"/>
              <a:t>On Nov, 13,</a:t>
            </a:r>
            <a:r>
              <a:rPr lang="zh-CN" altLang="en-US"/>
              <a:t> </a:t>
            </a:r>
            <a:r>
              <a:rPr lang="en-US" altLang="zh-CN"/>
              <a:t>1995 .supreme Court upheld that medical services are covered under CPA.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24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2A893-9C98-6642-B762-805CB8CB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8912" y="909053"/>
            <a:ext cx="10837334" cy="1122947"/>
          </a:xfrm>
        </p:spPr>
        <p:txBody>
          <a:bodyPr/>
          <a:lstStyle/>
          <a:p>
            <a:r>
              <a:rPr lang="en-US" altLang="zh-CN" b="1">
                <a:solidFill>
                  <a:schemeClr val="accent2">
                    <a:lumMod val="50000"/>
                  </a:schemeClr>
                </a:solidFill>
              </a:rPr>
              <a:t>Def.of</a:t>
            </a:r>
            <a:r>
              <a:rPr lang="zh-CN" altLang="en-US" b="1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2">
                    <a:lumMod val="50000"/>
                  </a:schemeClr>
                </a:solidFill>
              </a:rPr>
              <a:t>consumer in CPA</a:t>
            </a:r>
            <a:endParaRPr lang="en-US" b="1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83779-DF6B-914E-9BB4-EB267991C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altLang="zh-CN"/>
              <a:t>A patient who pays to get services from doctor/hospital.</a:t>
            </a:r>
          </a:p>
          <a:p>
            <a:pPr>
              <a:buFontTx/>
              <a:buChar char="-"/>
            </a:pPr>
            <a:r>
              <a:rPr lang="en-US" altLang="zh-CN"/>
              <a:t>If the payment has been made by any reason who is not a legal heir of the deceased he will be considered as </a:t>
            </a:r>
            <a:r>
              <a:rPr lang="en-US" altLang="zh-CN">
                <a:solidFill>
                  <a:srgbClr val="7030A0"/>
                </a:solidFill>
              </a:rPr>
              <a:t>consumer. </a:t>
            </a:r>
            <a:r>
              <a:rPr lang="en-US" altLang="zh-CN"/>
              <a:t> 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33DAD4-4A5F-6548-A990-DE0B1E444828}"/>
              </a:ext>
            </a:extLst>
          </p:cNvPr>
          <p:cNvSpPr txBox="1"/>
          <p:nvPr/>
        </p:nvSpPr>
        <p:spPr>
          <a:xfrm rot="10482763">
            <a:off x="5181600" y="251682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13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Consumer protection Act </vt:lpstr>
      <vt:lpstr>As per 1986 Consumer protection act there are following 6 rights to a consumer </vt:lpstr>
      <vt:lpstr>Consumer Protection Act authorities </vt:lpstr>
      <vt:lpstr>Chair persons &amp; members </vt:lpstr>
      <vt:lpstr>Consumer protection act 1986 </vt:lpstr>
      <vt:lpstr>Amendments </vt:lpstr>
      <vt:lpstr>CPA about health care profession </vt:lpstr>
      <vt:lpstr>Def.of consumer in CPA</vt:lpstr>
      <vt:lpstr>CONSUMER PROTECTION ACT VIS-À-VIS MEDICAL PROFESSION</vt:lpstr>
      <vt:lpstr>Procedure </vt:lpstr>
      <vt:lpstr>Medical Negligence </vt:lpstr>
      <vt:lpstr>Conditions of CPA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protection Act </dc:title>
  <dc:creator>kaleashwini1099@gmail.com</dc:creator>
  <cp:lastModifiedBy>kaleashwini1099@gmail.com</cp:lastModifiedBy>
  <cp:revision>8</cp:revision>
  <dcterms:created xsi:type="dcterms:W3CDTF">2021-05-26T08:25:43Z</dcterms:created>
  <dcterms:modified xsi:type="dcterms:W3CDTF">2021-06-02T12:34:59Z</dcterms:modified>
</cp:coreProperties>
</file>