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6"/>
  </p:notesMasterIdLst>
  <p:sldIdLst>
    <p:sldId id="287" r:id="rId2"/>
    <p:sldId id="288" r:id="rId3"/>
    <p:sldId id="289" r:id="rId4"/>
    <p:sldId id="290" r:id="rId5"/>
    <p:sldId id="291" r:id="rId6"/>
    <p:sldId id="292" r:id="rId7"/>
    <p:sldId id="279" r:id="rId8"/>
    <p:sldId id="258" r:id="rId9"/>
    <p:sldId id="274" r:id="rId10"/>
    <p:sldId id="277" r:id="rId11"/>
    <p:sldId id="261" r:id="rId12"/>
    <p:sldId id="262" r:id="rId13"/>
    <p:sldId id="266" r:id="rId14"/>
    <p:sldId id="276" r:id="rId15"/>
    <p:sldId id="267" r:id="rId16"/>
    <p:sldId id="268" r:id="rId17"/>
    <p:sldId id="269" r:id="rId18"/>
    <p:sldId id="270" r:id="rId19"/>
    <p:sldId id="272" r:id="rId20"/>
    <p:sldId id="257" r:id="rId21"/>
    <p:sldId id="260" r:id="rId22"/>
    <p:sldId id="284" r:id="rId23"/>
    <p:sldId id="285" r:id="rId24"/>
    <p:sldId id="275" r:id="rId25"/>
    <p:sldId id="282" r:id="rId26"/>
    <p:sldId id="273" r:id="rId27"/>
    <p:sldId id="286" r:id="rId28"/>
    <p:sldId id="283" r:id="rId29"/>
    <p:sldId id="280" r:id="rId30"/>
    <p:sldId id="281" r:id="rId31"/>
    <p:sldId id="265" r:id="rId32"/>
    <p:sldId id="264" r:id="rId33"/>
    <p:sldId id="263" r:id="rId34"/>
    <p:sldId id="29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A3B77-3F9E-48D3-B450-F240B4442864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842A2-A963-45CA-81E7-D13946C31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1FC25-EF35-4E0B-976A-5FED72221E91}" type="slidenum">
              <a:rPr lang="en-US"/>
              <a:pPr/>
              <a:t>21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42A2-A963-45CA-81E7-D13946C31CB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42A2-A963-45CA-81E7-D13946C31CB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4092E-61AC-40A1-B665-9C9FC7885B63}" type="slidenum">
              <a:rPr lang="en-US"/>
              <a:pPr/>
              <a:t>33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C4A5-47D8-4610-B01A-94A60D3637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CBE1-989F-4176-AF16-59B76BCD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C4A5-47D8-4610-B01A-94A60D3637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CBE1-989F-4176-AF16-59B76BCD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C4A5-47D8-4610-B01A-94A60D3637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CBE1-989F-4176-AF16-59B76BCD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C4A5-47D8-4610-B01A-94A60D3637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CBE1-989F-4176-AF16-59B76BCD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C4A5-47D8-4610-B01A-94A60D3637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CBE1-989F-4176-AF16-59B76BCD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C4A5-47D8-4610-B01A-94A60D3637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CBE1-989F-4176-AF16-59B76BCD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C4A5-47D8-4610-B01A-94A60D3637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CBE1-989F-4176-AF16-59B76BCD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C4A5-47D8-4610-B01A-94A60D3637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CBE1-989F-4176-AF16-59B76BCD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C4A5-47D8-4610-B01A-94A60D3637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CBE1-989F-4176-AF16-59B76BCD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C4A5-47D8-4610-B01A-94A60D3637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CBE1-989F-4176-AF16-59B76BCD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C4A5-47D8-4610-B01A-94A60D3637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C4CBE1-989F-4176-AF16-59B76BCD91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5FC4A5-47D8-4610-B01A-94A60D3637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C4CBE1-989F-4176-AF16-59B76BCD91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earch.ask.com/picdetails?o=10148&amp;q=+bal+ganesha&amp;surl=http://www.search.ask.com/pictures?q=+bal+ganesha&amp;o=10148&amp;tpr=2&amp;purl=http://www.myfreewallpapers.net/abstract/pages/ganesha.shtml&amp;iurl=http://www.myfreewallpapers.net/abstract/wallpapers/ganesha.jpg&amp;iw=1024&amp;ih=768&amp;turl=http://media5.picsearch.com/is?LSmaM6JSjhbw_5M8tALEDNe-AHsADPaIHqaEsuyzw2M&amp;tw=128&amp;th=96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57200"/>
            <a:ext cx="7772400" cy="1295400"/>
          </a:xfrm>
        </p:spPr>
        <p:txBody>
          <a:bodyPr/>
          <a:lstStyle/>
          <a:p>
            <a:r>
              <a:rPr lang="en-US" dirty="0" smtClean="0"/>
              <a:t>         </a:t>
            </a:r>
            <a:r>
              <a:rPr lang="en-US" sz="6000" dirty="0" smtClean="0">
                <a:solidFill>
                  <a:srgbClr val="FF0000"/>
                </a:solidFill>
              </a:rPr>
              <a:t>BREASTFEEDING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895600" y="2133600"/>
            <a:ext cx="5407152" cy="144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Dr.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Kiran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Nandeshwar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 descr="Breast feed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276600"/>
            <a:ext cx="54102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Difference between </a:t>
            </a:r>
            <a:r>
              <a:rPr lang="en-US" sz="3200" dirty="0" err="1" smtClean="0">
                <a:solidFill>
                  <a:srgbClr val="C00000"/>
                </a:solidFill>
              </a:rPr>
              <a:t>breastmilk</a:t>
            </a:r>
            <a:r>
              <a:rPr lang="en-US" sz="3200" dirty="0" smtClean="0">
                <a:solidFill>
                  <a:srgbClr val="C00000"/>
                </a:solidFill>
              </a:rPr>
              <a:t> &amp; cows milk :</a:t>
            </a: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(</a:t>
            </a:r>
            <a:r>
              <a:rPr lang="en-US" sz="2800" dirty="0" smtClean="0">
                <a:solidFill>
                  <a:srgbClr val="00B0F0"/>
                </a:solidFill>
              </a:rPr>
              <a:t>Nutrients per 100 ml)</a:t>
            </a:r>
            <a:endParaRPr lang="en-US" sz="32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209800"/>
          <a:ext cx="6096000" cy="409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0182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Nutrients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00"/>
                          </a:solidFill>
                        </a:rPr>
                        <a:t>Breastmilk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Cows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milk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</a:txBody>
                  <a:tcPr/>
                </a:tc>
              </a:tr>
              <a:tr h="6016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Protein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r>
                        <a:rPr lang="en-US" sz="2000" dirty="0" smtClean="0"/>
                        <a:t> 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 gm</a:t>
                      </a:r>
                      <a:endParaRPr lang="en-US" dirty="0"/>
                    </a:p>
                  </a:txBody>
                  <a:tcPr/>
                </a:tc>
              </a:tr>
              <a:tr h="513707">
                <a:tc>
                  <a:txBody>
                    <a:bodyPr/>
                    <a:lstStyle/>
                    <a:p>
                      <a:r>
                        <a:rPr lang="en-US" dirty="0" smtClean="0"/>
                        <a:t>Lactose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 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r>
                        <a:rPr lang="en-US" baseline="0" dirty="0" smtClean="0"/>
                        <a:t> gm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Fat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 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gm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 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 gm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Ca/P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</a:t>
                      </a:r>
                      <a:endParaRPr lang="en-US" dirty="0"/>
                    </a:p>
                  </a:txBody>
                  <a:tcPr/>
                </a:tc>
              </a:tr>
              <a:tr h="1371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              </a:t>
            </a:r>
            <a:r>
              <a:rPr lang="en-US" sz="3600" dirty="0" smtClean="0">
                <a:solidFill>
                  <a:srgbClr val="FF0000"/>
                </a:solidFill>
              </a:rPr>
              <a:t>TYPES OF BREASTMILK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1) </a:t>
            </a:r>
            <a:r>
              <a:rPr lang="en-US" sz="3200" dirty="0" err="1" smtClean="0">
                <a:solidFill>
                  <a:srgbClr val="C00000"/>
                </a:solidFill>
              </a:rPr>
              <a:t>Colostrum</a:t>
            </a:r>
            <a:r>
              <a:rPr lang="en-US" sz="3200" dirty="0" smtClean="0">
                <a:solidFill>
                  <a:srgbClr val="C00000"/>
                </a:solidFill>
              </a:rPr>
              <a:t> :</a:t>
            </a:r>
          </a:p>
          <a:p>
            <a:pPr marL="742950" indent="-742950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Breastmilk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of  1</a:t>
            </a:r>
            <a:r>
              <a:rPr lang="en-US" sz="3200" baseline="30000" dirty="0" smtClean="0">
                <a:solidFill>
                  <a:schemeClr val="accent1">
                    <a:lumMod val="50000"/>
                  </a:schemeClr>
                </a:solidFill>
              </a:rPr>
              <a:t>st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three days after </a:t>
            </a:r>
          </a:p>
          <a:p>
            <a:pPr marL="742950" indent="-742950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the delivery.</a:t>
            </a:r>
          </a:p>
          <a:p>
            <a:pPr marL="742950" indent="-742950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742950" indent="-74295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2) Transitional milk :</a:t>
            </a:r>
          </a:p>
          <a:p>
            <a:pPr marL="742950" indent="-742950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During next two weeks.</a:t>
            </a:r>
          </a:p>
          <a:p>
            <a:pPr marL="742950" indent="-74295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3) Mature milk :</a:t>
            </a:r>
          </a:p>
          <a:p>
            <a:pPr marL="742950" indent="-742950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Follows transitional milk.</a:t>
            </a:r>
          </a:p>
          <a:p>
            <a:pPr marL="742950" indent="-742950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Thinner and watery.</a:t>
            </a:r>
          </a:p>
          <a:p>
            <a:pPr marL="742950" indent="-742950">
              <a:buNone/>
            </a:pPr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None/>
            </a:pPr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None/>
            </a:pPr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None/>
            </a:pPr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None/>
            </a:pP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29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9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4500" dirty="0" smtClean="0">
                <a:solidFill>
                  <a:srgbClr val="C00000"/>
                </a:solidFill>
              </a:rPr>
              <a:t> 4) Preterm milk :</a:t>
            </a:r>
            <a:endParaRPr lang="en-US" sz="51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800" dirty="0" smtClean="0">
                <a:solidFill>
                  <a:srgbClr val="0070C0"/>
                </a:solidFill>
              </a:rPr>
              <a:t>                              Contains more calories ,higher conc. fat,                                                      </a:t>
            </a:r>
          </a:p>
          <a:p>
            <a:pPr>
              <a:buNone/>
            </a:pPr>
            <a:r>
              <a:rPr lang="en-US" sz="3800" dirty="0" smtClean="0">
                <a:solidFill>
                  <a:srgbClr val="0070C0"/>
                </a:solidFill>
              </a:rPr>
              <a:t>                           protein and sodium which are needed by her </a:t>
            </a:r>
          </a:p>
          <a:p>
            <a:pPr>
              <a:buNone/>
            </a:pPr>
            <a:r>
              <a:rPr lang="en-US" sz="3800" dirty="0" smtClean="0">
                <a:solidFill>
                  <a:srgbClr val="0070C0"/>
                </a:solidFill>
              </a:rPr>
              <a:t>                           preterm baby.</a:t>
            </a:r>
          </a:p>
          <a:p>
            <a:pPr>
              <a:buNone/>
            </a:pPr>
            <a:r>
              <a:rPr lang="en-US" sz="3800" dirty="0" smtClean="0">
                <a:solidFill>
                  <a:srgbClr val="0070C0"/>
                </a:solidFill>
              </a:rPr>
              <a:t>                           </a:t>
            </a:r>
          </a:p>
          <a:p>
            <a:pPr>
              <a:buNone/>
            </a:pPr>
            <a:r>
              <a:rPr lang="en-US" sz="3800" dirty="0" smtClean="0">
                <a:solidFill>
                  <a:srgbClr val="0070C0"/>
                </a:solidFill>
              </a:rPr>
              <a:t>   </a:t>
            </a:r>
          </a:p>
          <a:p>
            <a:pPr>
              <a:buNone/>
            </a:pPr>
            <a:r>
              <a:rPr lang="en-US" sz="3800" dirty="0" smtClean="0">
                <a:solidFill>
                  <a:srgbClr val="0070C0"/>
                </a:solidFill>
              </a:rPr>
              <a:t>                           Conc. Of lactose, Ca and </a:t>
            </a:r>
            <a:r>
              <a:rPr lang="en-US" sz="3800" dirty="0" err="1" smtClean="0">
                <a:solidFill>
                  <a:srgbClr val="0070C0"/>
                </a:solidFill>
              </a:rPr>
              <a:t>Phosphrus</a:t>
            </a:r>
            <a:r>
              <a:rPr lang="en-US" sz="3800" dirty="0" smtClean="0">
                <a:solidFill>
                  <a:srgbClr val="0070C0"/>
                </a:solidFill>
              </a:rPr>
              <a:t> are low.</a:t>
            </a:r>
          </a:p>
          <a:p>
            <a:pPr>
              <a:buNone/>
            </a:pPr>
            <a:endParaRPr lang="en-US" sz="3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4500" dirty="0" smtClean="0">
                <a:solidFill>
                  <a:srgbClr val="C00000"/>
                </a:solidFill>
              </a:rPr>
              <a:t>  5) Fore milk : </a:t>
            </a:r>
            <a:endParaRPr lang="en-US" sz="51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400" dirty="0" smtClean="0">
                <a:solidFill>
                  <a:srgbClr val="0070C0"/>
                </a:solidFill>
              </a:rPr>
              <a:t>                             </a:t>
            </a:r>
            <a:r>
              <a:rPr lang="en-US" sz="3800" dirty="0" smtClean="0">
                <a:solidFill>
                  <a:srgbClr val="0070C0"/>
                </a:solidFill>
              </a:rPr>
              <a:t>Secreted at the start of a feed. Rich in protein ,</a:t>
            </a:r>
          </a:p>
          <a:p>
            <a:pPr>
              <a:buNone/>
            </a:pPr>
            <a:r>
              <a:rPr lang="en-US" sz="3800" dirty="0" smtClean="0">
                <a:solidFill>
                  <a:srgbClr val="0070C0"/>
                </a:solidFill>
              </a:rPr>
              <a:t>                          sugar and </a:t>
            </a:r>
            <a:r>
              <a:rPr lang="en-US" sz="3800" dirty="0" err="1" smtClean="0">
                <a:solidFill>
                  <a:srgbClr val="0070C0"/>
                </a:solidFill>
              </a:rPr>
              <a:t>vitamines</a:t>
            </a:r>
            <a:r>
              <a:rPr lang="en-US" sz="38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en-US" sz="3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4500" dirty="0" smtClean="0">
                <a:solidFill>
                  <a:srgbClr val="C00000"/>
                </a:solidFill>
              </a:rPr>
              <a:t>  6) Hind milk : </a:t>
            </a:r>
            <a:endParaRPr lang="en-US" sz="51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800" dirty="0" smtClean="0">
                <a:solidFill>
                  <a:srgbClr val="0070C0"/>
                </a:solidFill>
              </a:rPr>
              <a:t>                         Later towards the end of a feed is rich in fat </a:t>
            </a:r>
          </a:p>
          <a:p>
            <a:pPr>
              <a:buNone/>
            </a:pPr>
            <a:r>
              <a:rPr lang="en-US" sz="3800" dirty="0" smtClean="0">
                <a:solidFill>
                  <a:srgbClr val="0070C0"/>
                </a:solidFill>
              </a:rPr>
              <a:t>                         content.</a:t>
            </a:r>
          </a:p>
          <a:p>
            <a:pPr>
              <a:buNone/>
            </a:pPr>
            <a:endParaRPr lang="en-US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                   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Contraindications for breastfeeding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 1) Acute febrile maternal illness.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2) Development of breast abscess.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3) Mother receiving –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Anticancer drug,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Antithyroid</a:t>
            </a:r>
            <a:r>
              <a:rPr lang="en-US" dirty="0" smtClean="0">
                <a:solidFill>
                  <a:srgbClr val="FF0000"/>
                </a:solidFill>
              </a:rPr>
              <a:t> drug.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4) HIV +</a:t>
            </a:r>
            <a:r>
              <a:rPr lang="en-US" dirty="0" err="1" smtClean="0">
                <a:solidFill>
                  <a:srgbClr val="FF0000"/>
                </a:solidFill>
              </a:rPr>
              <a:t>ve</a:t>
            </a:r>
            <a:r>
              <a:rPr lang="en-US" dirty="0" smtClean="0">
                <a:solidFill>
                  <a:srgbClr val="FF0000"/>
                </a:solidFill>
              </a:rPr>
              <a:t> mother.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Baby Friendly Hospital  Initiative (BFHI)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    </a:t>
            </a:r>
            <a:r>
              <a:rPr lang="en-US" sz="2800" dirty="0" smtClean="0">
                <a:solidFill>
                  <a:srgbClr val="002060"/>
                </a:solidFill>
              </a:rPr>
              <a:t>Launched by jointly WHO &amp;UNICEF in 1992.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To promote &amp; encourage  exclusive breastfeeding.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Exclusive breastfeeding during 1</a:t>
            </a:r>
            <a:r>
              <a:rPr lang="en-US" sz="2800" baseline="30000" dirty="0" smtClean="0">
                <a:solidFill>
                  <a:srgbClr val="002060"/>
                </a:solidFill>
              </a:rPr>
              <a:t>st</a:t>
            </a:r>
            <a:r>
              <a:rPr lang="en-US" sz="2800" dirty="0" smtClean="0">
                <a:solidFill>
                  <a:srgbClr val="002060"/>
                </a:solidFill>
              </a:rPr>
              <a:t>  six month.</a:t>
            </a: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Ten steps for successful breast feeding.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GB" altLang="en-US" dirty="0" smtClean="0"/>
              <a:t>  </a:t>
            </a:r>
            <a:endParaRPr lang="en-GB" alt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GB" alt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altLang="en-US" dirty="0" smtClean="0">
                <a:solidFill>
                  <a:srgbClr val="0070C0"/>
                </a:solidFill>
              </a:rPr>
              <a:t>Step 1.	</a:t>
            </a:r>
          </a:p>
          <a:p>
            <a:pPr>
              <a:buNone/>
            </a:pPr>
            <a:endParaRPr lang="en-GB" altLang="en-US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altLang="en-US" sz="2800" dirty="0" smtClean="0">
                <a:solidFill>
                  <a:srgbClr val="0070C0"/>
                </a:solidFill>
              </a:rPr>
              <a:t>     Have a written breastfeeding policy that is routinely     communicated to all health care staff.</a:t>
            </a:r>
            <a:endParaRPr lang="en-GB" altLang="en-US" sz="3200" dirty="0" smtClean="0">
              <a:solidFill>
                <a:srgbClr val="0070C0"/>
              </a:solidFill>
            </a:endParaRPr>
          </a:p>
          <a:p>
            <a:pPr marL="1827213" indent="-1827213">
              <a:buFont typeface="Wingdings" pitchFamily="2" charset="2"/>
              <a:buNone/>
            </a:pPr>
            <a:endParaRPr lang="en-GB" altLang="en-US" dirty="0" smtClean="0">
              <a:solidFill>
                <a:srgbClr val="0070C0"/>
              </a:solidFill>
            </a:endParaRPr>
          </a:p>
          <a:p>
            <a:pPr marL="1827213" indent="-1827213">
              <a:buFont typeface="Wingdings" pitchFamily="2" charset="2"/>
              <a:buNone/>
            </a:pPr>
            <a:endParaRPr lang="en-GB" altLang="en-US" dirty="0">
              <a:solidFill>
                <a:srgbClr val="0070C0"/>
              </a:solidFill>
            </a:endParaRPr>
          </a:p>
          <a:p>
            <a:pPr marL="1827213" indent="-1827213">
              <a:buFont typeface="Wingdings" pitchFamily="2" charset="2"/>
              <a:buNone/>
            </a:pPr>
            <a:r>
              <a:rPr lang="en-GB" altLang="en-US" dirty="0" smtClean="0">
                <a:solidFill>
                  <a:srgbClr val="0070C0"/>
                </a:solidFill>
              </a:rPr>
              <a:t>Step 2.	</a:t>
            </a:r>
          </a:p>
          <a:p>
            <a:pPr marL="1827213" indent="-1827213">
              <a:buFont typeface="Wingdings" pitchFamily="2" charset="2"/>
              <a:buNone/>
            </a:pPr>
            <a:r>
              <a:rPr lang="en-GB" altLang="en-US" dirty="0" smtClean="0">
                <a:solidFill>
                  <a:srgbClr val="0070C0"/>
                </a:solidFill>
              </a:rPr>
              <a:t>  </a:t>
            </a:r>
            <a:r>
              <a:rPr lang="en-GB" altLang="en-US" sz="2800" dirty="0" smtClean="0">
                <a:solidFill>
                  <a:srgbClr val="0070C0"/>
                </a:solidFill>
              </a:rPr>
              <a:t>           Train all health-care staff in skills necessary to</a:t>
            </a:r>
          </a:p>
          <a:p>
            <a:pPr marL="1827213" indent="-1827213">
              <a:buFont typeface="Wingdings" pitchFamily="2" charset="2"/>
              <a:buNone/>
            </a:pPr>
            <a:r>
              <a:rPr lang="en-GB" altLang="en-US" sz="2800" dirty="0" smtClean="0">
                <a:solidFill>
                  <a:srgbClr val="0070C0"/>
                </a:solidFill>
              </a:rPr>
              <a:t>      implement this policy.</a:t>
            </a:r>
            <a:endParaRPr lang="en-US" alt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GB" alt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Step 3.	</a:t>
            </a:r>
          </a:p>
          <a:p>
            <a:pPr>
              <a:buNone/>
            </a:pPr>
            <a:r>
              <a:rPr lang="en-GB" altLang="en-US" sz="3200" dirty="0">
                <a:solidFill>
                  <a:srgbClr val="0070C0"/>
                </a:solidFill>
              </a:rPr>
              <a:t> </a:t>
            </a:r>
            <a:r>
              <a:rPr lang="en-GB" altLang="en-US" sz="3200" dirty="0" smtClean="0">
                <a:solidFill>
                  <a:srgbClr val="0070C0"/>
                </a:solidFill>
              </a:rPr>
              <a:t>       </a:t>
            </a:r>
          </a:p>
          <a:p>
            <a:pPr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      Inform all pregnant women about the benefits             of  breastfeeding.</a:t>
            </a:r>
          </a:p>
          <a:p>
            <a:pPr>
              <a:buNone/>
            </a:pPr>
            <a:endParaRPr lang="en-GB" alt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GB" alt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Step 4.</a:t>
            </a:r>
          </a:p>
          <a:p>
            <a:pPr>
              <a:buNone/>
            </a:pPr>
            <a:endParaRPr lang="en-GB" alt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	Help mothers initiate breastfeeding within a half-hour of birth.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GB" altLang="en-US" sz="3600" dirty="0" smtClean="0">
              <a:solidFill>
                <a:srgbClr val="FFC000"/>
              </a:solidFill>
            </a:endParaRPr>
          </a:p>
          <a:p>
            <a:pPr algn="ctr"/>
            <a:endParaRPr lang="en-GB" altLang="en-US" sz="3600" dirty="0" smtClean="0">
              <a:solidFill>
                <a:srgbClr val="FFC000"/>
              </a:solidFill>
            </a:endParaRPr>
          </a:p>
          <a:p>
            <a:pPr algn="ctr"/>
            <a:r>
              <a:rPr lang="en-GB" altLang="en-US" sz="3600" dirty="0" smtClean="0">
                <a:solidFill>
                  <a:srgbClr val="FFC000"/>
                </a:solidFill>
              </a:rPr>
              <a:t>Step 5</a:t>
            </a:r>
          </a:p>
          <a:p>
            <a:pPr algn="ctr"/>
            <a:endParaRPr lang="en-GB" altLang="en-US" sz="3600" dirty="0" smtClean="0">
              <a:solidFill>
                <a:srgbClr val="FFC000"/>
              </a:solidFill>
            </a:endParaRPr>
          </a:p>
          <a:p>
            <a:pPr algn="ctr"/>
            <a:r>
              <a:rPr lang="en-GB" altLang="en-US" sz="3600" dirty="0" smtClean="0">
                <a:solidFill>
                  <a:srgbClr val="FFC000"/>
                </a:solidFill>
              </a:rPr>
              <a:t>         Show mothers how to breastfeed</a:t>
            </a:r>
          </a:p>
          <a:p>
            <a:pPr algn="ctr"/>
            <a:r>
              <a:rPr lang="en-GB" altLang="en-US" sz="3600" dirty="0" smtClean="0">
                <a:solidFill>
                  <a:srgbClr val="FFC000"/>
                </a:solidFill>
              </a:rPr>
              <a:t> and how to maintain lactation, even if they should be separated from their infants.</a:t>
            </a:r>
          </a:p>
          <a:p>
            <a:endParaRPr lang="en-GB" altLang="en-US" dirty="0" smtClean="0"/>
          </a:p>
          <a:p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alt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Step 6.	</a:t>
            </a:r>
          </a:p>
          <a:p>
            <a:pPr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     Give newborn infants no food or drink other </a:t>
            </a:r>
          </a:p>
          <a:p>
            <a:pPr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     than breast milk unless </a:t>
            </a:r>
            <a:r>
              <a:rPr lang="en-GB" altLang="en-US" sz="3200" i="1" dirty="0" smtClean="0">
                <a:solidFill>
                  <a:srgbClr val="0070C0"/>
                </a:solidFill>
              </a:rPr>
              <a:t>medically</a:t>
            </a:r>
            <a:r>
              <a:rPr lang="en-GB" altLang="en-US" sz="3200" dirty="0" smtClean="0">
                <a:solidFill>
                  <a:srgbClr val="0070C0"/>
                </a:solidFill>
              </a:rPr>
              <a:t> indicated.</a:t>
            </a:r>
          </a:p>
          <a:p>
            <a:pPr marL="1827213" indent="-1827213">
              <a:buFont typeface="Wingdings" pitchFamily="2" charset="2"/>
              <a:buNone/>
            </a:pPr>
            <a:endParaRPr lang="en-GB" altLang="en-US" sz="3200" dirty="0" smtClean="0">
              <a:solidFill>
                <a:srgbClr val="0070C0"/>
              </a:solidFill>
            </a:endParaRPr>
          </a:p>
          <a:p>
            <a:pPr marL="1827213" indent="-1827213">
              <a:buFont typeface="Wingdings" pitchFamily="2" charset="2"/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Step 7.	</a:t>
            </a:r>
          </a:p>
          <a:p>
            <a:pPr marL="1827213" indent="-1827213">
              <a:buFont typeface="Wingdings" pitchFamily="2" charset="2"/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           Practice rooming-in — allow mothers and</a:t>
            </a:r>
          </a:p>
          <a:p>
            <a:pPr marL="1827213" indent="-1827213">
              <a:buFont typeface="Wingdings" pitchFamily="2" charset="2"/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         infants to remain together round the clock.</a:t>
            </a:r>
          </a:p>
          <a:p>
            <a:pPr marL="1827213" indent="-1827213">
              <a:buFont typeface="Wingdings" pitchFamily="2" charset="2"/>
              <a:buNone/>
            </a:pPr>
            <a:endParaRPr lang="en-GB" altLang="en-US" sz="3200" dirty="0" smtClean="0">
              <a:solidFill>
                <a:srgbClr val="0070C0"/>
              </a:solidFill>
            </a:endParaRPr>
          </a:p>
          <a:p>
            <a:pPr marL="1827213" indent="-1827213">
              <a:buFont typeface="Wingdings" pitchFamily="2" charset="2"/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Step 8.</a:t>
            </a:r>
          </a:p>
          <a:p>
            <a:pPr marL="1827213" indent="-1827213">
              <a:buFont typeface="Wingdings" pitchFamily="2" charset="2"/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           Encourage breastfeeding on demand.</a:t>
            </a:r>
            <a:endParaRPr lang="en-US" altLang="en-US" sz="3200" dirty="0" smtClean="0">
              <a:solidFill>
                <a:srgbClr val="0070C0"/>
              </a:solidFill>
            </a:endParaRPr>
          </a:p>
          <a:p>
            <a:pPr marL="1827213" indent="-1827213">
              <a:buFont typeface="Wingdings" pitchFamily="2" charset="2"/>
              <a:buNone/>
            </a:pPr>
            <a:r>
              <a:rPr lang="en-US" altLang="en-US" sz="3200" dirty="0" smtClean="0">
                <a:solidFill>
                  <a:srgbClr val="00B050"/>
                </a:solidFill>
              </a:rPr>
              <a:t>	</a:t>
            </a:r>
            <a:endParaRPr lang="en-GB" altLang="en-US" sz="32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28600" y="1727200"/>
            <a:ext cx="86868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5000"/>
              </a:spcBef>
              <a:tabLst>
                <a:tab pos="1512888" algn="l"/>
                <a:tab pos="4565650" algn="l"/>
                <a:tab pos="8769350" algn="r"/>
              </a:tabLst>
            </a:pPr>
            <a:r>
              <a:rPr lang="en-GB" altLang="en-US" sz="4800" dirty="0">
                <a:solidFill>
                  <a:srgbClr val="00B050"/>
                </a:solidFill>
                <a:sym typeface="Wingdings" pitchFamily="2" charset="2"/>
              </a:rPr>
              <a:t>Rooming-in</a:t>
            </a:r>
            <a:endParaRPr lang="en-GB" altLang="en-US" sz="4000" b="0" dirty="0">
              <a:solidFill>
                <a:srgbClr val="00B050"/>
              </a:solidFill>
              <a:sym typeface="Wingdings" pitchFamily="2" charset="2"/>
            </a:endParaRPr>
          </a:p>
          <a:p>
            <a:pPr algn="ctr">
              <a:spcBef>
                <a:spcPct val="25000"/>
              </a:spcBef>
              <a:tabLst>
                <a:tab pos="1512888" algn="l"/>
                <a:tab pos="4565650" algn="l"/>
                <a:tab pos="8769350" algn="r"/>
              </a:tabLst>
            </a:pPr>
            <a:r>
              <a:rPr lang="en-GB" altLang="en-US" sz="3800" b="0" dirty="0">
                <a:solidFill>
                  <a:srgbClr val="CC6600"/>
                </a:solidFill>
                <a:sym typeface="Wingdings" pitchFamily="2" charset="2"/>
              </a:rPr>
              <a:t>A hospital arrangement where a mother/baby pair stay in the same room day and night, allowing unlimited contact between mother and infant</a:t>
            </a:r>
            <a:endParaRPr lang="en-GB" altLang="en-US" sz="3000" b="0" dirty="0"/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GB" altLang="en-US" sz="1400" b="0" dirty="0">
                <a:solidFill>
                  <a:srgbClr val="000066"/>
                </a:solidFill>
              </a:rPr>
              <a:t>Slide 4.7.2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H Devanagari" pitchFamily="2" charset="0"/>
              </a:rPr>
              <a:t>AÉrÉÑuÉåïS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H Devanagari" pitchFamily="2" charset="0"/>
              </a:rPr>
              <a:t> </a:t>
            </a:r>
            <a:r>
              <a:rPr lang="en-US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H Devanagari" pitchFamily="2" charset="0"/>
              </a:rPr>
              <a:t>ÌuÉuÉåcÉlÉ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H Devanagari" pitchFamily="2" charset="0"/>
              </a:rPr>
              <a:t> - </a:t>
            </a:r>
            <a:r>
              <a:rPr lang="en-US" sz="6000" dirty="0" err="1" smtClean="0">
                <a:solidFill>
                  <a:srgbClr val="FFC000"/>
                </a:solidFill>
                <a:latin typeface="BRH Devanagari" pitchFamily="2" charset="0"/>
              </a:rPr>
              <a:t>xiÉlÉmÉÉlÉ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xiÉlÉmÉÉlÉ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ÌuÉÌkÉ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ÌvÉvÉÑqÉÑmÉuÉåvrÉ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kÉÉ§ÉÏ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mÉëÉXçqÉÑZÉÏ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cÉÉåmÉuÉåvrÉ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SÌ¤ÉhÉ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xiÉlÉÇ</a:t>
            </a:r>
            <a:r>
              <a:rPr lang="en-US" sz="2000" b="1" dirty="0" smtClean="0">
                <a:latin typeface="BRH Devanagari" pitchFamily="2" charset="0"/>
              </a:rPr>
              <a:t> 	</a:t>
            </a:r>
            <a:r>
              <a:rPr lang="en-US" sz="2000" b="1" dirty="0" err="1" smtClean="0">
                <a:latin typeface="BRH Devanagari" pitchFamily="2" charset="0"/>
              </a:rPr>
              <a:t>kÉÉæiÉqÉÏwÉiÉmÉÌUx§ÉÑiÉ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mÉÉrÉrÉåiÉ</a:t>
            </a:r>
            <a:r>
              <a:rPr lang="en-US" sz="2000" b="1" dirty="0" smtClean="0">
                <a:latin typeface="BRH Devanagari" pitchFamily="2" charset="0"/>
              </a:rPr>
              <a:t> |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-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xÉÑ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vÉÉ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10/30</a:t>
            </a:r>
          </a:p>
          <a:p>
            <a:pPr algn="just"/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xiÉlrÉxÉÇqmÉ¨É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xiÉlrÉxÉÇmÉ¨ÉÑ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mÉëM×üÌiÉuÉhÉïaÉlkÉUxÉxmÉvÉïqÉ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ESmÉÉ§Éå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cÉ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SÑWrÉqÉÉlÉqÉÑSMü</a:t>
            </a:r>
            <a:r>
              <a:rPr lang="en-US" sz="2000" b="1" dirty="0" smtClean="0">
                <a:latin typeface="BRH Devanagari" pitchFamily="2" charset="0"/>
              </a:rPr>
              <a:t>  </a:t>
            </a:r>
            <a:r>
              <a:rPr lang="en-US" sz="2000" b="1" dirty="0" err="1" smtClean="0">
                <a:latin typeface="BRH Devanagari" pitchFamily="2" charset="0"/>
              </a:rPr>
              <a:t>urÉåÌiÉ</a:t>
            </a:r>
            <a:r>
              <a:rPr lang="en-US" sz="2000" b="1" dirty="0" smtClean="0">
                <a:latin typeface="BRH Devanagari" pitchFamily="2" charset="0"/>
              </a:rPr>
              <a:t>, </a:t>
            </a:r>
            <a:r>
              <a:rPr lang="en-US" sz="2000" b="1" dirty="0" err="1" smtClean="0">
                <a:latin typeface="BRH Devanagari" pitchFamily="2" charset="0"/>
              </a:rPr>
              <a:t>mÉëM×üÌiÉpÉÔiÉiuÉÉlÉ</a:t>
            </a:r>
            <a:r>
              <a:rPr lang="en-US" sz="2000" b="1" dirty="0" smtClean="0">
                <a:latin typeface="BRH Devanagari" pitchFamily="2" charset="0"/>
              </a:rPr>
              <a:t> 	</a:t>
            </a:r>
            <a:r>
              <a:rPr lang="en-US" sz="2000" b="1" dirty="0" err="1" smtClean="0">
                <a:latin typeface="BRH Devanagari" pitchFamily="2" charset="0"/>
              </a:rPr>
              <a:t>mÉÑ·ÏqÉÉUÉåarÉMüUÇ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cÉåÌiÉ</a:t>
            </a:r>
            <a:r>
              <a:rPr lang="en-US" sz="2000" b="1" dirty="0" smtClean="0">
                <a:latin typeface="BRH Devanagari" pitchFamily="2" charset="0"/>
              </a:rPr>
              <a:t> |  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-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cÉ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vÉÉ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8/54</a:t>
            </a:r>
          </a:p>
          <a:p>
            <a:pPr algn="l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xiÉlrÉmÉÌU¤ÉÉ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xiÉlrÉqÉmxÉÑ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mÉUÏ¤ÉåiÉ</a:t>
            </a:r>
            <a:r>
              <a:rPr lang="en-US" sz="2000" b="1" dirty="0" smtClean="0">
                <a:latin typeface="BRH Devanagari" pitchFamily="2" charset="0"/>
              </a:rPr>
              <a:t>, </a:t>
            </a:r>
            <a:r>
              <a:rPr lang="en-US" sz="2000" b="1" dirty="0" err="1" smtClean="0">
                <a:latin typeface="BRH Devanagari" pitchFamily="2" charset="0"/>
              </a:rPr>
              <a:t>iÉŠåcNÏiÉsÉqÉqÉsÉÇ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iÉlÉÑ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vÉÇZÉÉuÉpÉÉxÉqÉmxÉÔ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lrÉxiÉqÉåMüÏpÉÉuÉ</a:t>
            </a:r>
            <a:r>
              <a:rPr lang="en-US" sz="2000" b="1" dirty="0" smtClean="0">
                <a:latin typeface="BRH Devanagari" pitchFamily="2" charset="0"/>
              </a:rPr>
              <a:t> 	</a:t>
            </a:r>
            <a:r>
              <a:rPr lang="en-US" sz="2000" b="1" dirty="0" err="1" smtClean="0">
                <a:latin typeface="BRH Devanagari" pitchFamily="2" charset="0"/>
              </a:rPr>
              <a:t>aÉcN</a:t>
            </a:r>
            <a:r>
              <a:rPr lang="en-US" sz="2000" b="1" dirty="0" smtClean="0">
                <a:latin typeface="BRH Devanagari" pitchFamily="2" charset="0"/>
              </a:rPr>
              <a:t> 	irÉTåüÌlÉsÉqÉiÉliÉÑqÉ³ÉÉå </a:t>
            </a:r>
            <a:r>
              <a:rPr lang="en-US" sz="2000" b="1" dirty="0" err="1" smtClean="0">
                <a:latin typeface="BRH Devanagari" pitchFamily="2" charset="0"/>
              </a:rPr>
              <a:t>imsÉuÉiÉå</a:t>
            </a:r>
            <a:r>
              <a:rPr lang="en-US" sz="2000" b="1" dirty="0" smtClean="0">
                <a:latin typeface="BRH Devanagari" pitchFamily="2" charset="0"/>
              </a:rPr>
              <a:t> Å </a:t>
            </a:r>
            <a:r>
              <a:rPr lang="en-US" sz="2000" b="1" dirty="0" err="1" smtClean="0">
                <a:latin typeface="BRH Devanagari" pitchFamily="2" charset="0"/>
              </a:rPr>
              <a:t>uÉxÉÏSÌiÉ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uÉÉ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iÉiÉç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vÉÑ®qÉ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CÌiÉ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ÌuÉ±ÉiÉç</a:t>
            </a:r>
            <a:r>
              <a:rPr lang="en-US" sz="2000" b="1" dirty="0" smtClean="0">
                <a:latin typeface="BRH Devanagari" pitchFamily="2" charset="0"/>
              </a:rPr>
              <a:t> | 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-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xÉÑ.vÉÉ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10/35</a:t>
            </a:r>
            <a:endParaRPr lang="en-US" sz="2000" b="1" dirty="0">
              <a:solidFill>
                <a:srgbClr val="FFCC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GB" alt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Step 9.	</a:t>
            </a:r>
          </a:p>
          <a:p>
            <a:pPr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   Give no artificial teats or pacifiers (also called dummies and soothers) to breastfeeding infants.</a:t>
            </a:r>
          </a:p>
          <a:p>
            <a:pPr>
              <a:buNone/>
            </a:pPr>
            <a:endParaRPr lang="en-GB" alt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GB" alt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Step 10.</a:t>
            </a:r>
          </a:p>
          <a:p>
            <a:pPr>
              <a:buNone/>
            </a:pPr>
            <a:r>
              <a:rPr lang="en-GB" altLang="en-US" sz="3200" dirty="0" smtClean="0">
                <a:solidFill>
                  <a:srgbClr val="0070C0"/>
                </a:solidFill>
              </a:rPr>
              <a:t>     	Foster the establishment of breastfeeding            support groups and refer mothers to them on    discharge from the hospital or clinic.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sz="3200" dirty="0" smtClean="0">
                <a:solidFill>
                  <a:srgbClr val="C00000"/>
                </a:solidFill>
              </a:rPr>
              <a:t>SKIN –TO-SKIN CONTACT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/>
              <a:t>        A </a:t>
            </a:r>
            <a:r>
              <a:rPr lang="en-US" dirty="0"/>
              <a:t>healthy infant may be placed in skin-to-skin contact </a:t>
            </a:r>
            <a:r>
              <a:rPr lang="en-US" dirty="0" smtClean="0"/>
              <a:t>          with     their </a:t>
            </a:r>
            <a:r>
              <a:rPr lang="en-US" dirty="0"/>
              <a:t>mother immediately after delivery </a:t>
            </a:r>
            <a:r>
              <a:rPr lang="en-US" dirty="0" smtClean="0"/>
              <a:t>until           </a:t>
            </a:r>
            <a:r>
              <a:rPr lang="en-US" dirty="0"/>
              <a:t>the first feeding is </a:t>
            </a:r>
            <a:r>
              <a:rPr lang="en-US" dirty="0" smtClean="0"/>
              <a:t>accomplished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An </a:t>
            </a:r>
            <a:r>
              <a:rPr lang="en-US" dirty="0"/>
              <a:t>alert healthy newborn is able to latch on to a breast without specific </a:t>
            </a:r>
            <a:r>
              <a:rPr lang="en-US" dirty="0" smtClean="0"/>
              <a:t>assistance</a:t>
            </a:r>
          </a:p>
          <a:p>
            <a:pPr lvl="2"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 lvl="2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within </a:t>
            </a:r>
            <a:r>
              <a:rPr lang="en-US" sz="2400" dirty="0">
                <a:solidFill>
                  <a:srgbClr val="0070C0"/>
                </a:solidFill>
              </a:rPr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first half </a:t>
            </a:r>
            <a:r>
              <a:rPr lang="en-US" sz="2400" dirty="0">
                <a:solidFill>
                  <a:srgbClr val="0070C0"/>
                </a:solidFill>
              </a:rPr>
              <a:t>hour after birth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           </a:t>
            </a:r>
            <a:r>
              <a:rPr lang="en-US" sz="3600" dirty="0" smtClean="0">
                <a:solidFill>
                  <a:srgbClr val="FF0000"/>
                </a:solidFill>
              </a:rPr>
              <a:t>Technique of Breastfeeding</a:t>
            </a:r>
          </a:p>
          <a:p>
            <a:pPr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A) Positioning :</a:t>
            </a: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            1) Baby head and body straight.</a:t>
            </a: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           2) Body turned towards the mother</a:t>
            </a: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                &amp; nose opposite the nipple.</a:t>
            </a: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           3) Baby body touching mother abdomen.</a:t>
            </a: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           4) Support whole body of baby.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B) Attachment :</a:t>
            </a:r>
          </a:p>
          <a:p>
            <a:pPr>
              <a:buNone/>
            </a:pPr>
            <a:r>
              <a:rPr lang="en-US" dirty="0" smtClean="0"/>
              <a:t>                            1) Baby’s mouth wide open.</a:t>
            </a:r>
          </a:p>
          <a:p>
            <a:pPr>
              <a:buNone/>
            </a:pPr>
            <a:r>
              <a:rPr lang="en-US" dirty="0" smtClean="0"/>
              <a:t>                            2) Baby’s lower lip </a:t>
            </a:r>
            <a:r>
              <a:rPr lang="en-US" dirty="0" err="1" smtClean="0"/>
              <a:t>everted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    3) Upper areola more visible than the</a:t>
            </a:r>
          </a:p>
          <a:p>
            <a:pPr>
              <a:buNone/>
            </a:pPr>
            <a:r>
              <a:rPr lang="en-US" dirty="0" smtClean="0"/>
              <a:t>                                lower.</a:t>
            </a:r>
          </a:p>
          <a:p>
            <a:pPr>
              <a:buNone/>
            </a:pPr>
            <a:r>
              <a:rPr lang="en-US" dirty="0" smtClean="0"/>
              <a:t>                            4) Baby’s chin touching the breast.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C) Effective sucking :</a:t>
            </a:r>
          </a:p>
          <a:p>
            <a:pPr>
              <a:buNone/>
            </a:pPr>
            <a:r>
              <a:rPr lang="en-US" dirty="0" smtClean="0"/>
              <a:t>                             1) Baby’s cheeks are full and not hollow.</a:t>
            </a:r>
          </a:p>
          <a:p>
            <a:pPr>
              <a:buNone/>
            </a:pPr>
            <a:r>
              <a:rPr lang="en-US" dirty="0" smtClean="0"/>
              <a:t>                             2) Baby </a:t>
            </a:r>
            <a:r>
              <a:rPr lang="en-US" dirty="0" err="1" smtClean="0"/>
              <a:t>suckes,pauses</a:t>
            </a:r>
            <a:r>
              <a:rPr lang="en-US" dirty="0" smtClean="0"/>
              <a:t> and sucks in regular </a:t>
            </a:r>
          </a:p>
          <a:p>
            <a:pPr>
              <a:buNone/>
            </a:pPr>
            <a:r>
              <a:rPr lang="en-US" dirty="0" smtClean="0"/>
              <a:t>                                 sucks.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Common feeding problems :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1) </a:t>
            </a:r>
            <a:r>
              <a:rPr lang="en-US" sz="2800" dirty="0" err="1" smtClean="0">
                <a:solidFill>
                  <a:srgbClr val="002060"/>
                </a:solidFill>
              </a:rPr>
              <a:t>Primigravida</a:t>
            </a:r>
            <a:r>
              <a:rPr lang="en-US" sz="2800" dirty="0" smtClean="0">
                <a:solidFill>
                  <a:srgbClr val="002060"/>
                </a:solidFill>
              </a:rPr>
              <a:t> mother.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2) Sore nipples.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3) Engorged breast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4) Regurgitation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5) Mechanical difficulties such as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Cleft lip, cleft palate, retracted nipples.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</a:t>
            </a:r>
            <a:r>
              <a:rPr lang="en-US" sz="3200" dirty="0" smtClean="0">
                <a:solidFill>
                  <a:srgbClr val="FF0000"/>
                </a:solidFill>
              </a:rPr>
              <a:t>LET-DOWN REFLEX</a:t>
            </a:r>
          </a:p>
          <a:p>
            <a:pPr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rgbClr val="0070C0"/>
              </a:solidFill>
              <a:ea typeface="ＭＳ Ｐゴシック" pitchFamily="-108" charset="-128"/>
            </a:endParaRPr>
          </a:p>
          <a:p>
            <a:endParaRPr lang="en-US" sz="3200" dirty="0" smtClean="0">
              <a:solidFill>
                <a:srgbClr val="0070C0"/>
              </a:solidFill>
              <a:ea typeface="ＭＳ Ｐゴシック" pitchFamily="-108" charset="-128"/>
            </a:endParaRPr>
          </a:p>
          <a:p>
            <a:endParaRPr lang="en-US" sz="3200" dirty="0" smtClean="0">
              <a:solidFill>
                <a:srgbClr val="0070C0"/>
              </a:solidFill>
              <a:ea typeface="ＭＳ Ｐゴシック" pitchFamily="-108" charset="-128"/>
            </a:endParaRPr>
          </a:p>
          <a:p>
            <a:r>
              <a:rPr lang="en-US" sz="3200" dirty="0" smtClean="0">
                <a:solidFill>
                  <a:srgbClr val="0070C0"/>
                </a:solidFill>
                <a:ea typeface="ＭＳ Ｐゴシック" pitchFamily="-108" charset="-128"/>
              </a:rPr>
              <a:t>     Nipple stimulation causes release           </a:t>
            </a:r>
          </a:p>
          <a:p>
            <a:r>
              <a:rPr lang="en-US" sz="3200" dirty="0" smtClean="0">
                <a:solidFill>
                  <a:srgbClr val="0070C0"/>
                </a:solidFill>
                <a:ea typeface="ＭＳ Ｐゴシック" pitchFamily="-108" charset="-128"/>
              </a:rPr>
              <a:t>    of      </a:t>
            </a:r>
            <a:r>
              <a:rPr lang="en-US" sz="3200" dirty="0" err="1" smtClean="0">
                <a:solidFill>
                  <a:srgbClr val="0070C0"/>
                </a:solidFill>
                <a:ea typeface="ＭＳ Ｐゴシック" pitchFamily="-108" charset="-128"/>
              </a:rPr>
              <a:t>prolactin</a:t>
            </a:r>
            <a:r>
              <a:rPr lang="en-US" sz="3200" dirty="0" smtClean="0">
                <a:solidFill>
                  <a:srgbClr val="0070C0"/>
                </a:solidFill>
                <a:ea typeface="ＭＳ Ｐゴシック" pitchFamily="-108" charset="-128"/>
              </a:rPr>
              <a:t> &amp; </a:t>
            </a:r>
            <a:r>
              <a:rPr lang="en-US" sz="3200" dirty="0" err="1" smtClean="0">
                <a:solidFill>
                  <a:srgbClr val="0070C0"/>
                </a:solidFill>
                <a:ea typeface="ＭＳ Ｐゴシック" pitchFamily="-108" charset="-128"/>
              </a:rPr>
              <a:t>oxytocin</a:t>
            </a:r>
            <a:endParaRPr lang="en-US" sz="3200" dirty="0" smtClean="0">
              <a:solidFill>
                <a:srgbClr val="0070C0"/>
              </a:solidFill>
              <a:ea typeface="ＭＳ Ｐゴシック" pitchFamily="-108" charset="-128"/>
            </a:endParaRPr>
          </a:p>
          <a:p>
            <a:endParaRPr lang="en-US" sz="3200" dirty="0" smtClean="0">
              <a:solidFill>
                <a:srgbClr val="0070C0"/>
              </a:solidFill>
              <a:ea typeface="ＭＳ Ｐゴシック" pitchFamily="-108" charset="-128"/>
            </a:endParaRPr>
          </a:p>
          <a:p>
            <a:r>
              <a:rPr lang="en-US" sz="3200" dirty="0" smtClean="0">
                <a:solidFill>
                  <a:srgbClr val="0070C0"/>
                </a:solidFill>
                <a:ea typeface="ＭＳ Ｐゴシック" pitchFamily="-108" charset="-128"/>
              </a:rPr>
              <a:t>     </a:t>
            </a:r>
            <a:r>
              <a:rPr lang="en-US" sz="3200" dirty="0" err="1" smtClean="0">
                <a:solidFill>
                  <a:srgbClr val="0070C0"/>
                </a:solidFill>
                <a:ea typeface="ＭＳ Ｐゴシック" pitchFamily="-108" charset="-128"/>
              </a:rPr>
              <a:t>Prolactin</a:t>
            </a:r>
            <a:r>
              <a:rPr lang="en-US" sz="3200" dirty="0" smtClean="0">
                <a:solidFill>
                  <a:srgbClr val="0070C0"/>
                </a:solidFill>
                <a:ea typeface="ＭＳ Ｐゴシック" pitchFamily="-108" charset="-128"/>
              </a:rPr>
              <a:t> is a milk making    </a:t>
            </a:r>
          </a:p>
          <a:p>
            <a:r>
              <a:rPr lang="en-US" sz="3200" dirty="0" smtClean="0">
                <a:solidFill>
                  <a:srgbClr val="0070C0"/>
                </a:solidFill>
                <a:ea typeface="ＭＳ Ｐゴシック" pitchFamily="-108" charset="-128"/>
              </a:rPr>
              <a:t>     hormone</a:t>
            </a:r>
          </a:p>
          <a:p>
            <a:endParaRPr lang="en-US" sz="3200" dirty="0" smtClean="0">
              <a:solidFill>
                <a:srgbClr val="0070C0"/>
              </a:solidFill>
              <a:ea typeface="ＭＳ Ｐゴシック" pitchFamily="-108" charset="-128"/>
            </a:endParaRPr>
          </a:p>
          <a:p>
            <a:r>
              <a:rPr lang="en-US" sz="3200" dirty="0" smtClean="0">
                <a:solidFill>
                  <a:srgbClr val="0070C0"/>
                </a:solidFill>
                <a:ea typeface="ＭＳ Ｐゴシック" pitchFamily="-108" charset="-128"/>
              </a:rPr>
              <a:t>     </a:t>
            </a:r>
            <a:r>
              <a:rPr lang="en-US" sz="3200" dirty="0" err="1" smtClean="0">
                <a:solidFill>
                  <a:srgbClr val="0070C0"/>
                </a:solidFill>
                <a:ea typeface="ＭＳ Ｐゴシック" pitchFamily="-108" charset="-128"/>
              </a:rPr>
              <a:t>Oxytocin</a:t>
            </a:r>
            <a:r>
              <a:rPr lang="en-US" sz="3200" dirty="0" smtClean="0">
                <a:solidFill>
                  <a:srgbClr val="0070C0"/>
                </a:solidFill>
                <a:ea typeface="ＭＳ Ｐゴシック" pitchFamily="-108" charset="-128"/>
              </a:rPr>
              <a:t> is a milk releasing </a:t>
            </a:r>
          </a:p>
          <a:p>
            <a:r>
              <a:rPr lang="en-US" sz="3200" dirty="0" smtClean="0">
                <a:solidFill>
                  <a:srgbClr val="0070C0"/>
                </a:solidFill>
                <a:ea typeface="ＭＳ Ｐゴシック" pitchFamily="-108" charset="-128"/>
              </a:rPr>
              <a:t>     hormone</a:t>
            </a:r>
          </a:p>
          <a:p>
            <a:endParaRPr lang="en-US" sz="3200" dirty="0" smtClean="0">
              <a:solidFill>
                <a:srgbClr val="0070C0"/>
              </a:solidFill>
              <a:ea typeface="ＭＳ Ｐゴシック" pitchFamily="-108" charset="-128"/>
            </a:endParaRPr>
          </a:p>
          <a:p>
            <a:r>
              <a:rPr lang="en-US" sz="3200" dirty="0" smtClean="0">
                <a:solidFill>
                  <a:srgbClr val="0070C0"/>
                </a:solidFill>
                <a:ea typeface="ＭＳ Ｐゴシック" pitchFamily="-108" charset="-128"/>
              </a:rPr>
              <a:t>     Reflex conditioned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Reflexes in the baby :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1) Rooting reflex :</a:t>
            </a:r>
          </a:p>
          <a:p>
            <a:pPr>
              <a:buNone/>
            </a:pPr>
            <a:r>
              <a:rPr lang="en-US" dirty="0" smtClean="0"/>
              <a:t>                               When mother holds her baby and breast</a:t>
            </a:r>
          </a:p>
          <a:p>
            <a:pPr>
              <a:buNone/>
            </a:pPr>
            <a:r>
              <a:rPr lang="en-US" dirty="0" smtClean="0"/>
              <a:t>                               touches upper lip baby searches for nipple </a:t>
            </a:r>
          </a:p>
          <a:p>
            <a:pPr>
              <a:buNone/>
            </a:pPr>
            <a:r>
              <a:rPr lang="en-US" dirty="0" smtClean="0"/>
              <a:t>                               with an open mouth.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2) Sucking reflex :</a:t>
            </a:r>
          </a:p>
          <a:p>
            <a:pPr>
              <a:buNone/>
            </a:pPr>
            <a:r>
              <a:rPr lang="en-US" dirty="0" smtClean="0"/>
              <a:t>                               Helps the baby draw out milk from breast.</a:t>
            </a:r>
          </a:p>
          <a:p>
            <a:pPr>
              <a:buNone/>
            </a:pPr>
            <a:r>
              <a:rPr lang="en-US" dirty="0" smtClean="0"/>
              <a:t>                               Very strong immediately after birth.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             </a:t>
            </a:r>
            <a:r>
              <a:rPr lang="en-US" sz="3600" dirty="0" smtClean="0">
                <a:solidFill>
                  <a:srgbClr val="FF0000"/>
                </a:solidFill>
              </a:rPr>
              <a:t>Expressed </a:t>
            </a:r>
            <a:r>
              <a:rPr lang="en-US" sz="3600" dirty="0" err="1" smtClean="0">
                <a:solidFill>
                  <a:srgbClr val="FF0000"/>
                </a:solidFill>
              </a:rPr>
              <a:t>Breastmilk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It can stored  at room temp. for  10 hrs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&amp; in </a:t>
            </a:r>
            <a:r>
              <a:rPr lang="en-US" sz="3200" dirty="0" err="1" smtClean="0">
                <a:solidFill>
                  <a:srgbClr val="002060"/>
                </a:solidFill>
              </a:rPr>
              <a:t>refrigerater</a:t>
            </a:r>
            <a:r>
              <a:rPr lang="en-US" sz="3200" dirty="0" smtClean="0">
                <a:solidFill>
                  <a:srgbClr val="002060"/>
                </a:solidFill>
              </a:rPr>
              <a:t> for 24 hrs.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</a:t>
            </a:r>
            <a:r>
              <a:rPr lang="en-US" sz="3600" dirty="0" err="1" smtClean="0">
                <a:solidFill>
                  <a:srgbClr val="FF0000"/>
                </a:solidFill>
              </a:rPr>
              <a:t>Trophic</a:t>
            </a:r>
            <a:r>
              <a:rPr lang="en-US" sz="3600" dirty="0" smtClean="0">
                <a:solidFill>
                  <a:srgbClr val="FF0000"/>
                </a:solidFill>
              </a:rPr>
              <a:t> feeds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Small amount of expressed </a:t>
            </a:r>
            <a:r>
              <a:rPr lang="en-US" sz="3200" dirty="0" err="1" smtClean="0">
                <a:solidFill>
                  <a:srgbClr val="002060"/>
                </a:solidFill>
              </a:rPr>
              <a:t>breastmilk</a:t>
            </a:r>
            <a:r>
              <a:rPr lang="en-US" sz="3200" dirty="0" smtClean="0">
                <a:solidFill>
                  <a:srgbClr val="002060"/>
                </a:solidFill>
              </a:rPr>
              <a:t> fed to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preterm neonate by tube.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&lt; 4 ml per kg.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             </a:t>
            </a:r>
            <a:r>
              <a:rPr lang="en-US" sz="4000" dirty="0" smtClean="0">
                <a:solidFill>
                  <a:srgbClr val="FF0000"/>
                </a:solidFill>
              </a:rPr>
              <a:t>Benefits of Breastfeeding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A ) For mother :</a:t>
            </a: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                     1) Birth control</a:t>
            </a: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                    2) Avoids </a:t>
            </a:r>
            <a:r>
              <a:rPr lang="en-US" sz="3600" dirty="0" err="1" smtClean="0">
                <a:solidFill>
                  <a:srgbClr val="0070C0"/>
                </a:solidFill>
              </a:rPr>
              <a:t>engorgment</a:t>
            </a:r>
            <a:r>
              <a:rPr lang="en-US" sz="3600" dirty="0" smtClean="0">
                <a:solidFill>
                  <a:srgbClr val="0070C0"/>
                </a:solidFill>
              </a:rPr>
              <a:t> of breast</a:t>
            </a: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                    3) Lowers the risk of ovarian </a:t>
            </a: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                         and breast cancer.</a:t>
            </a: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                    4) More convenient.</a:t>
            </a:r>
          </a:p>
          <a:p>
            <a:pPr>
              <a:buNone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05800" cy="58674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latin typeface="BRH Devanagari" pitchFamily="2" charset="0"/>
              </a:rPr>
              <a:t> </a:t>
            </a: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xiÉlÉmÉÉlÉ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AÉUÇpÉ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</a:t>
            </a:r>
          </a:p>
          <a:p>
            <a:pPr algn="just"/>
            <a:r>
              <a:rPr lang="en-US" sz="2200" b="1" dirty="0" smtClean="0">
                <a:latin typeface="BRH Devanagari" pitchFamily="2" charset="0"/>
              </a:rPr>
              <a:t>	</a:t>
            </a:r>
            <a:r>
              <a:rPr lang="en-US" sz="2200" b="1" dirty="0" err="1" smtClean="0">
                <a:latin typeface="BRH Devanagari" pitchFamily="2" charset="0"/>
              </a:rPr>
              <a:t>ÌxÉUÉhÉÉÇ</a:t>
            </a:r>
            <a:r>
              <a:rPr lang="en-US" sz="2200" b="1" dirty="0" smtClean="0">
                <a:latin typeface="BRH Devanagari" pitchFamily="2" charset="0"/>
              </a:rPr>
              <a:t> ¾SrÉxjÉÉlÉÉÇ </a:t>
            </a:r>
            <a:r>
              <a:rPr lang="en-US" sz="2200" b="1" dirty="0" err="1" smtClean="0">
                <a:latin typeface="BRH Devanagari" pitchFamily="2" charset="0"/>
              </a:rPr>
              <a:t>ÌuÉuÉ×iÉiuÉÉiÉ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mÉëxÉÑÌiÉiÉ</a:t>
            </a:r>
            <a:r>
              <a:rPr lang="en-US" sz="2200" b="1" dirty="0" smtClean="0">
                <a:latin typeface="BRH Devanagari" pitchFamily="2" charset="0"/>
              </a:rPr>
              <a:t> |</a:t>
            </a:r>
          </a:p>
          <a:p>
            <a:pPr algn="just"/>
            <a:r>
              <a:rPr lang="en-US" sz="2200" b="1" dirty="0" smtClean="0">
                <a:latin typeface="BRH Devanagari" pitchFamily="2" charset="0"/>
              </a:rPr>
              <a:t>	</a:t>
            </a:r>
            <a:r>
              <a:rPr lang="en-US" sz="2200" b="1" dirty="0" err="1" smtClean="0">
                <a:latin typeface="BRH Devanagari" pitchFamily="2" charset="0"/>
              </a:rPr>
              <a:t>iÉ×Ì¨ÉrÉå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ÎlW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cÉiÉÑjÉåï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uÉÉ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x§ÉÏhÉÉÇ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xiÉlrÉ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mÉëuÉiÉïiÉæ</a:t>
            </a:r>
            <a:r>
              <a:rPr lang="en-US" sz="2200" b="1" dirty="0" smtClean="0">
                <a:latin typeface="BRH Devanagari" pitchFamily="2" charset="0"/>
              </a:rPr>
              <a:t> || </a:t>
            </a:r>
            <a:r>
              <a:rPr lang="en-US" sz="2200" b="1" dirty="0" smtClean="0">
                <a:solidFill>
                  <a:srgbClr val="FFCCCC"/>
                </a:solidFill>
                <a:latin typeface="BRH Devanagari" pitchFamily="2" charset="0"/>
              </a:rPr>
              <a:t>- </a:t>
            </a:r>
            <a:r>
              <a:rPr lang="en-US" sz="2200" b="1" dirty="0" err="1" smtClean="0">
                <a:solidFill>
                  <a:srgbClr val="FFCCCC"/>
                </a:solidFill>
                <a:latin typeface="BRH Devanagari" pitchFamily="2" charset="0"/>
              </a:rPr>
              <a:t>A.xÉÇ.E</a:t>
            </a:r>
            <a:r>
              <a:rPr lang="en-US" sz="2200" b="1" dirty="0" smtClean="0">
                <a:solidFill>
                  <a:srgbClr val="FFCCCC"/>
                </a:solidFill>
                <a:latin typeface="BRH Devanagari" pitchFamily="2" charset="0"/>
              </a:rPr>
              <a:t>. 1/11</a:t>
            </a:r>
          </a:p>
          <a:p>
            <a:pPr algn="just"/>
            <a:endParaRPr lang="en-US" sz="1100" b="1" dirty="0" smtClean="0">
              <a:solidFill>
                <a:srgbClr val="FFCCCC"/>
              </a:solidFill>
              <a:latin typeface="BRH Devanagari" pitchFamily="2" charset="0"/>
            </a:endParaRPr>
          </a:p>
          <a:p>
            <a:pPr algn="just"/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mÉÏrÉÑwÉ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/ </a:t>
            </a: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qÉÉåUO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-</a:t>
            </a:r>
          </a:p>
          <a:p>
            <a:pPr algn="just"/>
            <a:r>
              <a:rPr lang="en-US" sz="2200" b="1" dirty="0" smtClean="0">
                <a:latin typeface="BRH Devanagari" pitchFamily="2" charset="0"/>
              </a:rPr>
              <a:t>	¤ÉÏUÇ </a:t>
            </a:r>
            <a:r>
              <a:rPr lang="en-US" sz="2200" b="1" dirty="0" err="1" smtClean="0">
                <a:latin typeface="BRH Devanagari" pitchFamily="2" charset="0"/>
              </a:rPr>
              <a:t>iÉiMüÉsÉ</a:t>
            </a:r>
            <a:r>
              <a:rPr lang="en-US" sz="2200" b="1" dirty="0" smtClean="0">
                <a:latin typeface="BRH Devanagari" pitchFamily="2" charset="0"/>
              </a:rPr>
              <a:t> - </a:t>
            </a:r>
            <a:r>
              <a:rPr lang="en-US" sz="2200" b="1" dirty="0" err="1" smtClean="0">
                <a:latin typeface="BRH Devanagari" pitchFamily="2" charset="0"/>
              </a:rPr>
              <a:t>xÉÔiÉÉrÉÉ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bÉlÉÇ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mÉÏrÉÑwÉÇ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EccrÉiÉå</a:t>
            </a:r>
            <a:r>
              <a:rPr lang="en-US" sz="2200" b="1" dirty="0" smtClean="0">
                <a:latin typeface="BRH Devanagari" pitchFamily="2" charset="0"/>
              </a:rPr>
              <a:t>| </a:t>
            </a:r>
            <a:r>
              <a:rPr lang="en-US" sz="2200" b="1" dirty="0" err="1" smtClean="0">
                <a:latin typeface="BRH Devanagari" pitchFamily="2" charset="0"/>
              </a:rPr>
              <a:t>aÉÑÂ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vsÉåwqÉÉsÉ</a:t>
            </a:r>
            <a:r>
              <a:rPr lang="en-US" sz="2200" b="1" dirty="0" smtClean="0">
                <a:latin typeface="BRH Devanagari" pitchFamily="2" charset="0"/>
              </a:rPr>
              <a:t>:| </a:t>
            </a:r>
            <a:r>
              <a:rPr lang="en-US" sz="2200" b="1" dirty="0" smtClean="0">
                <a:solidFill>
                  <a:srgbClr val="FFCCCC"/>
                </a:solidFill>
                <a:latin typeface="BRH Devanagari" pitchFamily="2" charset="0"/>
              </a:rPr>
              <a:t>- </a:t>
            </a:r>
            <a:r>
              <a:rPr lang="en-US" sz="2200" b="1" dirty="0" err="1" smtClean="0">
                <a:solidFill>
                  <a:srgbClr val="FFCCCC"/>
                </a:solidFill>
                <a:latin typeface="BRH Devanagari" pitchFamily="2" charset="0"/>
              </a:rPr>
              <a:t>qÉÉ</a:t>
            </a:r>
            <a:r>
              <a:rPr lang="en-US" sz="2200" b="1" dirty="0" smtClean="0">
                <a:solidFill>
                  <a:srgbClr val="FFCCCC"/>
                </a:solidFill>
                <a:latin typeface="BRH Devanagari" pitchFamily="2" charset="0"/>
              </a:rPr>
              <a:t>. </a:t>
            </a:r>
            <a:r>
              <a:rPr lang="en-US" sz="2200" b="1" dirty="0" err="1" smtClean="0">
                <a:solidFill>
                  <a:srgbClr val="FFCCCC"/>
                </a:solidFill>
                <a:latin typeface="BRH Devanagari" pitchFamily="2" charset="0"/>
              </a:rPr>
              <a:t>ÌlÉ</a:t>
            </a:r>
            <a:r>
              <a:rPr lang="en-US" sz="2200" b="1" dirty="0" smtClean="0">
                <a:solidFill>
                  <a:srgbClr val="FFCCCC"/>
                </a:solidFill>
                <a:latin typeface="BRH Devanagari" pitchFamily="2" charset="0"/>
              </a:rPr>
              <a:t>.</a:t>
            </a:r>
          </a:p>
          <a:p>
            <a:pPr algn="just"/>
            <a:endParaRPr lang="en-US" sz="1800" b="1" dirty="0" smtClean="0">
              <a:solidFill>
                <a:srgbClr val="FFCCCC"/>
              </a:solidFill>
              <a:latin typeface="BRH Devanagari" pitchFamily="2" charset="0"/>
            </a:endParaRPr>
          </a:p>
          <a:p>
            <a:pPr algn="just"/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QsWhÉ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 </a:t>
            </a:r>
          </a:p>
          <a:p>
            <a:pPr algn="just"/>
            <a:r>
              <a:rPr lang="en-US" sz="2200" b="1" dirty="0" smtClean="0">
                <a:latin typeface="BRH Devanagari" pitchFamily="2" charset="0"/>
              </a:rPr>
              <a:t>	</a:t>
            </a:r>
            <a:r>
              <a:rPr lang="en-US" sz="2200" b="1" dirty="0" err="1" smtClean="0">
                <a:latin typeface="BRH Devanagari" pitchFamily="2" charset="0"/>
              </a:rPr>
              <a:t>mÉëjÉqÉ</a:t>
            </a:r>
            <a:r>
              <a:rPr lang="en-US" sz="2200" b="1" dirty="0" smtClean="0">
                <a:latin typeface="BRH Devanagari" pitchFamily="2" charset="0"/>
              </a:rPr>
              <a:t> 7 </a:t>
            </a:r>
            <a:r>
              <a:rPr lang="en-US" sz="2200" b="1" dirty="0" err="1" smtClean="0">
                <a:latin typeface="BRH Devanagari" pitchFamily="2" charset="0"/>
              </a:rPr>
              <a:t>ÌSuÉxÉ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rÉåhÉÉUå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qÉÉiÉ×xiÉlrÉ</a:t>
            </a:r>
            <a:r>
              <a:rPr lang="en-US" sz="2200" b="1" dirty="0" smtClean="0">
                <a:latin typeface="BRH Devanagari" pitchFamily="2" charset="0"/>
              </a:rPr>
              <a:t> </a:t>
            </a:r>
          </a:p>
          <a:p>
            <a:pPr algn="just"/>
            <a:r>
              <a:rPr lang="en-US" sz="2200" b="1" dirty="0" smtClean="0">
                <a:latin typeface="BRH Devanagari" pitchFamily="2" charset="0"/>
              </a:rPr>
              <a:t> </a:t>
            </a:r>
            <a:endParaRPr lang="en-US" sz="1800" b="1" dirty="0" smtClean="0">
              <a:solidFill>
                <a:srgbClr val="FFCCCC"/>
              </a:solidFill>
              <a:latin typeface="BRH Devanagari" pitchFamily="2" charset="0"/>
            </a:endParaRPr>
          </a:p>
          <a:p>
            <a:pPr algn="just"/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xiÉlrÉmÉÉlÉ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xÉÉåQhrÉÉcÉÉ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MüÉV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</a:t>
            </a: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:- </a:t>
            </a:r>
          </a:p>
          <a:p>
            <a:pPr algn="just"/>
            <a:r>
              <a:rPr lang="en-US" sz="2200" b="1" dirty="0" smtClean="0">
                <a:latin typeface="BRH Devanagari" pitchFamily="2" charset="0"/>
              </a:rPr>
              <a:t>	</a:t>
            </a:r>
            <a:r>
              <a:rPr lang="en-US" sz="2200" b="1" dirty="0" err="1" smtClean="0">
                <a:latin typeface="BRH Devanagari" pitchFamily="2" charset="0"/>
              </a:rPr>
              <a:t>AjÉælÉÇ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eÉÉiÉSvÉlÉÇ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MêüqÉvÉÉåmÉuÉrÉåiÉç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xiÉlÉÉiÉ</a:t>
            </a:r>
            <a:r>
              <a:rPr lang="en-US" sz="2200" b="1" dirty="0" smtClean="0">
                <a:latin typeface="BRH Devanagari" pitchFamily="2" charset="0"/>
              </a:rPr>
              <a:t> | </a:t>
            </a:r>
          </a:p>
          <a:p>
            <a:pPr algn="just"/>
            <a:r>
              <a:rPr lang="en-US" sz="2200" b="1" dirty="0" smtClean="0">
                <a:latin typeface="BRH Devanagari" pitchFamily="2" charset="0"/>
              </a:rPr>
              <a:t>	</a:t>
            </a:r>
            <a:r>
              <a:rPr lang="en-US" sz="2200" b="1" dirty="0" err="1" smtClean="0">
                <a:latin typeface="BRH Devanagari" pitchFamily="2" charset="0"/>
              </a:rPr>
              <a:t>mÉÑuÉÉåï£ü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rÉÉåeÉrÉåiÉÇ</a:t>
            </a:r>
            <a:r>
              <a:rPr lang="en-US" sz="2200" b="1" dirty="0" smtClean="0">
                <a:latin typeface="BRH Devanagari" pitchFamily="2" charset="0"/>
              </a:rPr>
              <a:t> ¤ÉÏUqÉ³ÉcÉ </a:t>
            </a:r>
            <a:r>
              <a:rPr lang="en-US" sz="2200" b="1" dirty="0" err="1" smtClean="0">
                <a:latin typeface="BRH Devanagari" pitchFamily="2" charset="0"/>
              </a:rPr>
              <a:t>sÉbÉÑ</a:t>
            </a:r>
            <a:r>
              <a:rPr lang="en-US" sz="2200" b="1" dirty="0" smtClean="0">
                <a:latin typeface="BRH Devanagari" pitchFamily="2" charset="0"/>
              </a:rPr>
              <a:t> </a:t>
            </a:r>
            <a:r>
              <a:rPr lang="en-US" sz="2200" b="1" dirty="0" err="1" smtClean="0">
                <a:latin typeface="BRH Devanagari" pitchFamily="2" charset="0"/>
              </a:rPr>
              <a:t>oÉ×WhÉqêÉ</a:t>
            </a:r>
            <a:r>
              <a:rPr lang="en-US" sz="2200" b="1" dirty="0" smtClean="0">
                <a:latin typeface="BRH Devanagari" pitchFamily="2" charset="0"/>
              </a:rPr>
              <a:t> || </a:t>
            </a:r>
            <a:r>
              <a:rPr lang="en-US" sz="2200" b="1" dirty="0" smtClean="0">
                <a:solidFill>
                  <a:srgbClr val="FFCCCC"/>
                </a:solidFill>
                <a:latin typeface="BRH Devanagari" pitchFamily="2" charset="0"/>
              </a:rPr>
              <a:t>- </a:t>
            </a:r>
            <a:r>
              <a:rPr lang="en-US" sz="2200" b="1" dirty="0" err="1" smtClean="0">
                <a:solidFill>
                  <a:srgbClr val="FFCCCC"/>
                </a:solidFill>
                <a:latin typeface="BRH Devanagari" pitchFamily="2" charset="0"/>
              </a:rPr>
              <a:t>A.xÉÇ.E</a:t>
            </a:r>
            <a:r>
              <a:rPr lang="en-US" sz="2200" b="1" dirty="0" smtClean="0">
                <a:solidFill>
                  <a:srgbClr val="FFCCCC"/>
                </a:solidFill>
                <a:latin typeface="BRH Devanagari" pitchFamily="2" charset="0"/>
              </a:rPr>
              <a:t>. 1</a:t>
            </a:r>
          </a:p>
          <a:p>
            <a:pPr algn="just"/>
            <a:endParaRPr lang="en-US" sz="2200" b="1" dirty="0" smtClean="0">
              <a:solidFill>
                <a:srgbClr val="FFCCCC"/>
              </a:solidFill>
              <a:latin typeface="BRH Devanagari" pitchFamily="2" charset="0"/>
            </a:endParaRPr>
          </a:p>
          <a:p>
            <a:pPr algn="just"/>
            <a:endParaRPr lang="en-US" sz="2200" b="1" dirty="0">
              <a:solidFill>
                <a:srgbClr val="FFCC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B) For child :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  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   1) Nutritive value and digestibility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  2) Lower the risk of  infection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  3) Protects from allergy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  4) Emotional bonding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  5) Physiological adaptation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C) Economical</a:t>
            </a:r>
          </a:p>
          <a:p>
            <a:pPr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pic>
        <p:nvPicPr>
          <p:cNvPr id="5122" name="Picture 2" descr="http://media5.picsearch.com/is?LSmaM6JSjhbw_5M8tALEDNe-AHsADPaIHqaEsuyzw2M&amp;height=25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1" y="3962401"/>
            <a:ext cx="3733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               BOTTEL FEEDING </a:t>
            </a:r>
          </a:p>
          <a:p>
            <a:pPr>
              <a:buNone/>
            </a:pPr>
            <a:r>
              <a:rPr lang="en-US" dirty="0" smtClean="0"/>
              <a:t>                </a:t>
            </a:r>
          </a:p>
          <a:p>
            <a:pPr>
              <a:buNone/>
            </a:pPr>
            <a:r>
              <a:rPr lang="en-US" dirty="0" smtClean="0"/>
              <a:t>       Use undiluted milk of cow or 3:1 diluted buffalos milk.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For each feed :  30-45 ml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Atleast</a:t>
            </a:r>
            <a:r>
              <a:rPr lang="en-US" dirty="0" smtClean="0"/>
              <a:t> 4 feeds.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breastfeedi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581400"/>
            <a:ext cx="44958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Indications for bottle feeding :</a:t>
            </a:r>
          </a:p>
          <a:p>
            <a:pPr>
              <a:buNone/>
            </a:pPr>
            <a:endParaRPr lang="en-US" sz="32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     1) Working mother</a:t>
            </a:r>
          </a:p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     2) Inadequate lactation</a:t>
            </a:r>
          </a:p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     3) Mothers has twin or triplet babies.</a:t>
            </a:r>
          </a:p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     4) Contraindications of B.F.</a:t>
            </a:r>
          </a:p>
          <a:p>
            <a:pPr>
              <a:buNone/>
            </a:pPr>
            <a:endParaRPr lang="en-US" sz="32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Introducing Solids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Introduced around the middle of the first year (&gt;6 months)</a:t>
            </a:r>
          </a:p>
          <a:p>
            <a:pPr lvl="1"/>
            <a:r>
              <a:rPr lang="en-US"/>
              <a:t>primary source of nutrition will gradually shift from breastmilk to other foods</a:t>
            </a:r>
          </a:p>
          <a:p>
            <a:pPr lvl="1"/>
            <a:endParaRPr lang="en-US" sz="1000"/>
          </a:p>
          <a:p>
            <a:pPr>
              <a:buFont typeface="Wingdings" pitchFamily="2" charset="2"/>
              <a:buNone/>
            </a:pPr>
            <a:r>
              <a:rPr lang="en-US"/>
              <a:t>If weaning occurs before 12 months</a:t>
            </a:r>
          </a:p>
          <a:p>
            <a:r>
              <a:rPr lang="en-US"/>
              <a:t>should receive iron-fortified formula</a:t>
            </a:r>
          </a:p>
          <a:p>
            <a:r>
              <a:rPr lang="en-US"/>
              <a:t>NOT cow’s milk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0" descr="01"/>
          <p:cNvPicPr>
            <a:picLocks noChangeAspect="1" noChangeArrowheads="1"/>
          </p:cNvPicPr>
          <p:nvPr/>
        </p:nvPicPr>
        <p:blipFill>
          <a:blip r:embed="rId2"/>
          <a:srcRect l="2068" t="1613" r="2800" b="1613"/>
          <a:stretch>
            <a:fillRect/>
          </a:stretch>
        </p:blipFill>
        <p:spPr bwMode="auto">
          <a:xfrm>
            <a:off x="0" y="0"/>
            <a:ext cx="5653088" cy="6858000"/>
          </a:xfrm>
          <a:prstGeom prst="rect">
            <a:avLst/>
          </a:prstGeom>
          <a:noFill/>
          <a:ln w="3000" cap="rnd">
            <a:solidFill>
              <a:srgbClr val="C0C0C0"/>
            </a:solidFill>
            <a:round/>
            <a:headEnd/>
            <a:tailEnd/>
          </a:ln>
        </p:spPr>
      </p:pic>
      <p:pic>
        <p:nvPicPr>
          <p:cNvPr id="36867" name="Picture 11" descr="flora18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0363" y="0"/>
            <a:ext cx="3667125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229600" cy="57912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xiÉlrÉ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ÌlÉqÉÉïhÉ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</a:t>
            </a:r>
          </a:p>
          <a:p>
            <a:pPr algn="just"/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UxÉ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mÉëxÉÉSÉå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qÉkÉÑU</a:t>
            </a:r>
            <a:r>
              <a:rPr lang="en-US" sz="2000" b="1" dirty="0" smtClean="0">
                <a:latin typeface="BRH Devanagari" pitchFamily="2" charset="0"/>
              </a:rPr>
              <a:t>: </a:t>
            </a:r>
            <a:r>
              <a:rPr lang="en-US" sz="2000" b="1" dirty="0" err="1" smtClean="0">
                <a:latin typeface="BRH Devanagari" pitchFamily="2" charset="0"/>
              </a:rPr>
              <a:t>iuÉmÉYuÉÉWÉU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ÌlÉÌqÉ¨ÉeÉ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M×üixlÉ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SåWÉiÉç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xiÉlÉÉå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mÉëÉmiÉ</a:t>
            </a:r>
            <a:r>
              <a:rPr lang="en-US" sz="2000" b="1" dirty="0" smtClean="0">
                <a:latin typeface="BRH Devanagari" pitchFamily="2" charset="0"/>
              </a:rPr>
              <a:t> 	</a:t>
            </a:r>
            <a:r>
              <a:rPr lang="en-US" sz="2000" b="1" dirty="0" err="1" smtClean="0">
                <a:latin typeface="BRH Devanagari" pitchFamily="2" charset="0"/>
              </a:rPr>
              <a:t>xiÉlrÉqÉÌiÉÌpÉÌkÉrÉiÉå</a:t>
            </a:r>
            <a:r>
              <a:rPr lang="en-US" sz="2000" b="1" dirty="0" smtClean="0">
                <a:latin typeface="BRH Devanagari" pitchFamily="2" charset="0"/>
              </a:rPr>
              <a:t> || 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-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xÉÑ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ÌlÉ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1/10</a:t>
            </a:r>
          </a:p>
          <a:p>
            <a:pPr algn="just"/>
            <a:r>
              <a:rPr lang="en-US" sz="2000" b="1" dirty="0" smtClean="0">
                <a:latin typeface="BRH Devanagari" pitchFamily="2" charset="0"/>
              </a:rPr>
              <a:t> </a:t>
            </a:r>
            <a:r>
              <a:rPr lang="en-US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MüÉvrÉmÉÉlÉÑxÉÉU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¤ÉÏU </a:t>
            </a:r>
            <a:r>
              <a:rPr lang="en-US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qÉW¨uÉ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 </a:t>
            </a:r>
          </a:p>
          <a:p>
            <a:pPr algn="just"/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rÉjÉÉ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xÉuÉÉåïwÉkÉÏ</a:t>
            </a:r>
            <a:r>
              <a:rPr lang="en-US" sz="2000" b="1" dirty="0" smtClean="0">
                <a:latin typeface="BRH Devanagari" pitchFamily="2" charset="0"/>
              </a:rPr>
              <a:t>  </a:t>
            </a:r>
            <a:r>
              <a:rPr lang="en-US" sz="2000" b="1" dirty="0" err="1" smtClean="0">
                <a:latin typeface="BRH Devanagari" pitchFamily="2" charset="0"/>
              </a:rPr>
              <a:t>xÉÉUÇ</a:t>
            </a:r>
            <a:r>
              <a:rPr lang="en-US" sz="2000" b="1" dirty="0" smtClean="0">
                <a:latin typeface="BRH Devanagari" pitchFamily="2" charset="0"/>
              </a:rPr>
              <a:t> ¤</a:t>
            </a:r>
            <a:r>
              <a:rPr lang="en-US" sz="2000" b="1" dirty="0" err="1" smtClean="0">
                <a:latin typeface="BRH Devanagari" pitchFamily="2" charset="0"/>
              </a:rPr>
              <a:t>ÉÏUÉåSå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qÉÌjÉiÉå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mÉÑUÉ</a:t>
            </a:r>
            <a:r>
              <a:rPr lang="en-US" sz="2000" b="1" dirty="0" smtClean="0">
                <a:latin typeface="BRH Devanagari" pitchFamily="2" charset="0"/>
              </a:rPr>
              <a:t> |</a:t>
            </a:r>
          </a:p>
          <a:p>
            <a:pPr algn="just"/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xÉÇpÉÔiÉqÉqÉ×iÉÇ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ÌSurÉqÉqÉUÉrÉålÉ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SåuÉiÉÉ</a:t>
            </a:r>
            <a:r>
              <a:rPr lang="en-US" sz="2000" b="1" dirty="0" smtClean="0">
                <a:latin typeface="BRH Devanagari" pitchFamily="2" charset="0"/>
              </a:rPr>
              <a:t>: ||</a:t>
            </a:r>
          </a:p>
          <a:p>
            <a:pPr algn="just"/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iÉjÉÉ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xÉuÉÉåïwÉkÉÏ-xÉÉUÇ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aÉuÉÉSÏlÉÉÇ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iÉÑ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MÑüÌ¤ÉwÉÑ</a:t>
            </a:r>
            <a:r>
              <a:rPr lang="en-US" sz="2000" b="1" dirty="0" smtClean="0">
                <a:latin typeface="BRH Devanagari" pitchFamily="2" charset="0"/>
              </a:rPr>
              <a:t> | </a:t>
            </a:r>
          </a:p>
          <a:p>
            <a:pPr algn="just"/>
            <a:r>
              <a:rPr lang="en-US" sz="2000" b="1" dirty="0" smtClean="0">
                <a:latin typeface="BRH Devanagari" pitchFamily="2" charset="0"/>
              </a:rPr>
              <a:t>	¤</a:t>
            </a:r>
            <a:r>
              <a:rPr lang="en-US" sz="2000" b="1" dirty="0" err="1" smtClean="0">
                <a:latin typeface="BRH Devanagari" pitchFamily="2" charset="0"/>
              </a:rPr>
              <a:t>ÉÏUqÉÑimÉ±iÉå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iÉxqÉÉiÉç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MüÉUhÉÉSqÉ×iÉÉåmÉqÉqÉ</a:t>
            </a:r>
            <a:r>
              <a:rPr lang="en-US" sz="2000" b="1" dirty="0" smtClean="0">
                <a:latin typeface="BRH Devanagari" pitchFamily="2" charset="0"/>
              </a:rPr>
              <a:t> ||</a:t>
            </a:r>
          </a:p>
          <a:p>
            <a:pPr algn="just"/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eÉUÉrÉÑeÉÉlÉÉÇ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pÉÔiÉÉlÉÉÇ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ÌuÉvÉåwÉåhÉ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iÉÑ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eÉÏuÉlÉqÉç</a:t>
            </a:r>
            <a:r>
              <a:rPr lang="en-US" sz="2000" b="1" dirty="0" smtClean="0">
                <a:latin typeface="BRH Devanagari" pitchFamily="2" charset="0"/>
              </a:rPr>
              <a:t> |</a:t>
            </a:r>
          </a:p>
          <a:p>
            <a:pPr algn="just"/>
            <a:r>
              <a:rPr lang="en-US" sz="2000" b="1" dirty="0" smtClean="0">
                <a:latin typeface="BRH Devanagari" pitchFamily="2" charset="0"/>
              </a:rPr>
              <a:t>	¤ÉÏUÇ </a:t>
            </a:r>
            <a:r>
              <a:rPr lang="en-US" sz="2000" b="1" dirty="0" err="1" smtClean="0">
                <a:latin typeface="BRH Devanagari" pitchFamily="2" charset="0"/>
              </a:rPr>
              <a:t>xÉÉiqrÉÇ</a:t>
            </a:r>
            <a:r>
              <a:rPr lang="en-US" sz="2000" b="1" dirty="0" smtClean="0">
                <a:latin typeface="BRH Devanagari" pitchFamily="2" charset="0"/>
              </a:rPr>
              <a:t> ÌW </a:t>
            </a:r>
            <a:r>
              <a:rPr lang="en-US" sz="2000" b="1" dirty="0" err="1" smtClean="0">
                <a:latin typeface="BRH Devanagari" pitchFamily="2" charset="0"/>
              </a:rPr>
              <a:t>oÉÉsÉÉlÉÉÇ</a:t>
            </a:r>
            <a:r>
              <a:rPr lang="en-US" sz="2000" b="1" dirty="0" smtClean="0">
                <a:latin typeface="BRH Devanagari" pitchFamily="2" charset="0"/>
              </a:rPr>
              <a:t> ¤ÉÏUÇ </a:t>
            </a:r>
            <a:r>
              <a:rPr lang="en-US" sz="2000" b="1" dirty="0" err="1" smtClean="0">
                <a:latin typeface="BRH Devanagari" pitchFamily="2" charset="0"/>
              </a:rPr>
              <a:t>eÉÏuÉlÉqÉÑcrÉiÉå</a:t>
            </a:r>
            <a:r>
              <a:rPr lang="en-US" sz="2000" b="1" dirty="0" smtClean="0">
                <a:latin typeface="BRH Devanagari" pitchFamily="2" charset="0"/>
              </a:rPr>
              <a:t> ||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 -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MüÉ.ÌZÉ.xjÉÉ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22/9</a:t>
            </a:r>
          </a:p>
          <a:p>
            <a:pPr algn="just"/>
            <a:r>
              <a:rPr lang="en-US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qÉÉiÉ×xiÉlrÉ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 </a:t>
            </a:r>
          </a:p>
          <a:p>
            <a:pPr algn="just"/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qÉÉiÉÑUåuÉ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ÌmÉoÉåiÉ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xiÉlrÉÇ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iÉimÉÇU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SåW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uÉ</a:t>
            </a:r>
            <a:r>
              <a:rPr lang="en-US" sz="2000" b="1" dirty="0" smtClean="0">
                <a:latin typeface="BRH Devanagari" pitchFamily="2" charset="0"/>
              </a:rPr>
              <a:t>×®</a:t>
            </a:r>
            <a:r>
              <a:rPr lang="en-US" sz="2000" b="1" dirty="0" err="1" smtClean="0">
                <a:latin typeface="BRH Devanagari" pitchFamily="2" charset="0"/>
              </a:rPr>
              <a:t>rÉå</a:t>
            </a:r>
            <a:r>
              <a:rPr lang="en-US" sz="2000" b="1" dirty="0" smtClean="0">
                <a:latin typeface="BRH Devanagari" pitchFamily="2" charset="0"/>
              </a:rPr>
              <a:t>| 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- A. W. E 1/15</a:t>
            </a:r>
          </a:p>
          <a:p>
            <a:pPr algn="just"/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qÉÉlÉÑwÉÇ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uÉÉiÉ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ÌmÉ¨ÉÉxÉ×aÉ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AÌpÉbÉÉiÉÉÌxÉ</a:t>
            </a:r>
            <a:r>
              <a:rPr lang="en-US" sz="2000" b="1" dirty="0" smtClean="0">
                <a:latin typeface="BRH Devanagari" pitchFamily="2" charset="0"/>
              </a:rPr>
              <a:t> - </a:t>
            </a:r>
            <a:r>
              <a:rPr lang="en-US" sz="2000" b="1" dirty="0" err="1" smtClean="0">
                <a:latin typeface="BRH Devanagari" pitchFamily="2" charset="0"/>
              </a:rPr>
              <a:t>UÉåaÉÌeÉiÉç</a:t>
            </a:r>
            <a:r>
              <a:rPr lang="en-US" sz="2000" b="1" dirty="0" smtClean="0">
                <a:latin typeface="BRH Devanagari" pitchFamily="2" charset="0"/>
              </a:rPr>
              <a:t>| 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-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uÉÉ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xÉÑ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5</a:t>
            </a:r>
          </a:p>
          <a:p>
            <a:pPr algn="just"/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lÉÉrÉÉïxiÉÑ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qÉkÉÑUÇ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xiÉlrÉÇ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MüwÉÉrÉlÉÑUxÉÇ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ÌWqÉrÉ</a:t>
            </a:r>
            <a:r>
              <a:rPr lang="en-US" sz="2000" b="1" dirty="0" smtClean="0">
                <a:latin typeface="BRH Devanagari" pitchFamily="2" charset="0"/>
              </a:rPr>
              <a:t>|</a:t>
            </a:r>
          </a:p>
          <a:p>
            <a:pPr algn="just"/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lÉxrÉÉvcÉÉåiÉlÉrÉÉå</a:t>
            </a:r>
            <a:r>
              <a:rPr lang="en-US" sz="2000" b="1" dirty="0" smtClean="0">
                <a:latin typeface="BRH Devanagari" pitchFamily="2" charset="0"/>
              </a:rPr>
              <a:t>: </a:t>
            </a:r>
            <a:r>
              <a:rPr lang="en-US" sz="2000" b="1" dirty="0" err="1" smtClean="0">
                <a:latin typeface="BRH Devanagari" pitchFamily="2" charset="0"/>
              </a:rPr>
              <a:t>mÉjrÉ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eÉÏuÉlÉ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sÉbÉÑ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SÏmÉlÉqÉç</a:t>
            </a:r>
            <a:r>
              <a:rPr lang="en-US" sz="2000" b="1" dirty="0" smtClean="0">
                <a:latin typeface="BRH Devanagari" pitchFamily="2" charset="0"/>
              </a:rPr>
              <a:t>|| 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-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xÉÑ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xÉÑ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45</a:t>
            </a:r>
          </a:p>
          <a:p>
            <a:pPr algn="just"/>
            <a:endParaRPr lang="en-US" sz="2000" b="1" dirty="0" smtClean="0">
              <a:latin typeface="BRH Devanagar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229600" cy="57912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xiÉlÉSÉåwÉ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 </a:t>
            </a:r>
          </a:p>
          <a:p>
            <a:pPr algn="just">
              <a:lnSpc>
                <a:spcPct val="110000"/>
              </a:lnSpc>
            </a:pPr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mÉÏlÉÉåÅÌiÉMÇükÉUÉxiÉÇpÉ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MÑürÉÉïiÉ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FkuÉïÌ¤ÉqÉÑkuÉïaÉ</a:t>
            </a:r>
            <a:r>
              <a:rPr lang="en-US" sz="2000" b="1" dirty="0" smtClean="0">
                <a:latin typeface="BRH Devanagari" pitchFamily="2" charset="0"/>
              </a:rPr>
              <a:t>:|</a:t>
            </a:r>
          </a:p>
          <a:p>
            <a:pPr algn="just">
              <a:lnSpc>
                <a:spcPct val="110000"/>
              </a:lnSpc>
            </a:pPr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EcNuÉÉxÉUÉåkÉÉssÉÉqoÉÉå</a:t>
            </a:r>
            <a:r>
              <a:rPr lang="en-US" sz="2000" b="1" dirty="0" smtClean="0">
                <a:latin typeface="BRH Devanagari" pitchFamily="2" charset="0"/>
              </a:rPr>
              <a:t> Å </a:t>
            </a:r>
            <a:r>
              <a:rPr lang="en-US" sz="2000" b="1" dirty="0" err="1" smtClean="0">
                <a:latin typeface="BRH Devanagari" pitchFamily="2" charset="0"/>
              </a:rPr>
              <a:t>ÌiÉxiÉlÉÉå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eÉÏ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ÌuÉxÉÇvÉrÉqÉç</a:t>
            </a:r>
            <a:r>
              <a:rPr lang="en-US" sz="2000" b="1" dirty="0" smtClean="0">
                <a:latin typeface="BRH Devanagari" pitchFamily="2" charset="0"/>
              </a:rPr>
              <a:t>|| 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- A.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xÉÇ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E. 1</a:t>
            </a:r>
          </a:p>
          <a:p>
            <a:pPr algn="just">
              <a:lnSpc>
                <a:spcPct val="110000"/>
              </a:lnSpc>
            </a:pPr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iÉ§ÉÉåkuÉïxiÉlÉÏ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MüUÉsÉÇ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MÑürÉÉïiÉ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sÉqoÉxiÉlÉÏ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lÉÉÌxÉMüÉqÉÑZÉÇ</a:t>
            </a:r>
            <a:r>
              <a:rPr lang="en-US" sz="2000" b="1" dirty="0" smtClean="0">
                <a:latin typeface="BRH Devanagari" pitchFamily="2" charset="0"/>
              </a:rPr>
              <a:t> </a:t>
            </a:r>
          </a:p>
          <a:p>
            <a:pPr algn="just">
              <a:lnSpc>
                <a:spcPct val="110000"/>
              </a:lnSpc>
            </a:pPr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NåSÌrÉiuÉÉ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pÉUhÉqÉÉmÉÉSrÉåiÉç</a:t>
            </a:r>
            <a:r>
              <a:rPr lang="en-US" sz="2000" b="1" dirty="0" smtClean="0">
                <a:latin typeface="BRH Devanagari" pitchFamily="2" charset="0"/>
              </a:rPr>
              <a:t> | 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-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xÉÑ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</a:t>
            </a:r>
            <a:r>
              <a:rPr lang="en-US" sz="2000" b="1" dirty="0" err="1" smtClean="0">
                <a:solidFill>
                  <a:srgbClr val="FFCCCC"/>
                </a:solidFill>
                <a:latin typeface="BRH Devanagari" pitchFamily="2" charset="0"/>
              </a:rPr>
              <a:t>vÉÉ</a:t>
            </a:r>
            <a:r>
              <a:rPr lang="en-US" sz="2000" b="1" dirty="0" smtClean="0">
                <a:solidFill>
                  <a:srgbClr val="FFCCCC"/>
                </a:solidFill>
                <a:latin typeface="BRH Devanagari" pitchFamily="2" charset="0"/>
              </a:rPr>
              <a:t>. 10</a:t>
            </a:r>
          </a:p>
          <a:p>
            <a:pPr algn="just">
              <a:lnSpc>
                <a:spcPct val="110000"/>
              </a:lnSpc>
            </a:pP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xiÉlrÉSÑ·Ï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 (</a:t>
            </a: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MüÉvrÉmÉ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)</a:t>
            </a:r>
          </a:p>
          <a:p>
            <a:pPr algn="just">
              <a:lnSpc>
                <a:spcPct val="110000"/>
              </a:lnSpc>
            </a:pPr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oÉWÑÌuÉhqÉÔ§ÉiÉÉ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xuÉSÉæ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MüwÉÉrÉå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qÉÑ§ÉÌuÉXaÉêW</a:t>
            </a:r>
            <a:r>
              <a:rPr lang="en-US" sz="2000" b="1" dirty="0" smtClean="0">
                <a:latin typeface="BRH Devanagari" pitchFamily="2" charset="0"/>
              </a:rPr>
              <a:t>:|</a:t>
            </a:r>
          </a:p>
          <a:p>
            <a:pPr algn="just">
              <a:lnSpc>
                <a:spcPct val="110000"/>
              </a:lnSpc>
            </a:pPr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iÉæsÉuÉhÉåï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oÉsÉÏiÉÑsrÉÉ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bÉ×iÉuÉhÉåï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qÉWÉkÉlÉ</a:t>
            </a:r>
            <a:r>
              <a:rPr lang="en-US" sz="2000" b="1" dirty="0" smtClean="0">
                <a:latin typeface="BRH Devanagari" pitchFamily="2" charset="0"/>
              </a:rPr>
              <a:t>:||</a:t>
            </a:r>
          </a:p>
          <a:p>
            <a:pPr algn="just">
              <a:lnSpc>
                <a:spcPct val="110000"/>
              </a:lnSpc>
            </a:pPr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rÉvÉxuÉÏ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kÉÑqÉuÉhÉåï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iÉÑ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vÉÑ</a:t>
            </a:r>
            <a:r>
              <a:rPr lang="en-US" sz="2000" b="1" dirty="0" smtClean="0">
                <a:latin typeface="BRH Devanagari" pitchFamily="2" charset="0"/>
              </a:rPr>
              <a:t>® </a:t>
            </a:r>
            <a:r>
              <a:rPr lang="en-US" sz="2000" b="1" dirty="0" err="1" smtClean="0">
                <a:latin typeface="BRH Devanagari" pitchFamily="2" charset="0"/>
              </a:rPr>
              <a:t>xÉuÉåï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aÉÑhÉÉåÌSiÉÉ</a:t>
            </a:r>
            <a:r>
              <a:rPr lang="en-US" sz="2000" b="1" dirty="0" smtClean="0">
                <a:latin typeface="BRH Devanagari" pitchFamily="2" charset="0"/>
              </a:rPr>
              <a:t>:| - </a:t>
            </a:r>
            <a:r>
              <a:rPr lang="en-US" sz="2000" b="1" dirty="0" err="1" smtClean="0">
                <a:latin typeface="BRH Devanagari" pitchFamily="2" charset="0"/>
              </a:rPr>
              <a:t>MüÉ</a:t>
            </a:r>
            <a:r>
              <a:rPr lang="en-US" sz="2000" b="1" dirty="0" smtClean="0">
                <a:latin typeface="BRH Devanagari" pitchFamily="2" charset="0"/>
              </a:rPr>
              <a:t>. </a:t>
            </a:r>
            <a:r>
              <a:rPr lang="en-US" sz="2000" b="1" dirty="0" err="1" smtClean="0">
                <a:latin typeface="BRH Devanagari" pitchFamily="2" charset="0"/>
              </a:rPr>
              <a:t>xÉÔ</a:t>
            </a:r>
            <a:r>
              <a:rPr lang="en-US" sz="2000" b="1" dirty="0" smtClean="0">
                <a:latin typeface="BRH Devanagari" pitchFamily="2" charset="0"/>
              </a:rPr>
              <a:t>. 19</a:t>
            </a:r>
          </a:p>
          <a:p>
            <a:pPr algn="just">
              <a:lnSpc>
                <a:spcPct val="110000"/>
              </a:lnSpc>
            </a:pP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aêÉWoÉÉkÉÉ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- </a:t>
            </a: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xiÉlrÉSÑ·Ï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</a:t>
            </a:r>
          </a:p>
          <a:p>
            <a:pPr algn="just">
              <a:lnSpc>
                <a:spcPct val="110000"/>
              </a:lnSpc>
            </a:pPr>
            <a:r>
              <a:rPr lang="en-US" sz="2000" b="1" dirty="0" smtClean="0">
                <a:latin typeface="BRH Devanagari" pitchFamily="2" charset="0"/>
              </a:rPr>
              <a:t>	..... </a:t>
            </a:r>
            <a:r>
              <a:rPr lang="en-US" sz="2000" b="1" dirty="0" err="1" smtClean="0">
                <a:latin typeface="BRH Devanagari" pitchFamily="2" charset="0"/>
              </a:rPr>
              <a:t>vÉMÑülÉÏ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MüOÑÌiÉ£üMåü</a:t>
            </a:r>
            <a:r>
              <a:rPr lang="en-US" sz="2000" b="1" dirty="0" smtClean="0">
                <a:latin typeface="BRH Devanagari" pitchFamily="2" charset="0"/>
              </a:rPr>
              <a:t>| </a:t>
            </a:r>
          </a:p>
          <a:p>
            <a:pPr algn="just">
              <a:lnSpc>
                <a:spcPct val="110000"/>
              </a:lnSpc>
            </a:pPr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xMÇülSwÉ¸Ï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aÉêWÉæ¥ÉårÉÉæ</a:t>
            </a:r>
            <a:r>
              <a:rPr lang="en-US" sz="2000" b="1" dirty="0" smtClean="0">
                <a:latin typeface="BRH Devanagari" pitchFamily="2" charset="0"/>
              </a:rPr>
              <a:t> urÉÉmÉ³Éæ xÉÌ³ÉmÉÉÌiÉMåü|| </a:t>
            </a:r>
          </a:p>
          <a:p>
            <a:pPr algn="just">
              <a:lnSpc>
                <a:spcPct val="110000"/>
              </a:lnSpc>
            </a:pPr>
            <a:r>
              <a:rPr lang="en-US" sz="2000" b="1" dirty="0" smtClean="0">
                <a:latin typeface="BRH Devanagari" pitchFamily="2" charset="0"/>
              </a:rPr>
              <a:t>	</a:t>
            </a:r>
            <a:r>
              <a:rPr lang="en-US" sz="2000" b="1" dirty="0" err="1" smtClean="0">
                <a:latin typeface="BRH Devanagari" pitchFamily="2" charset="0"/>
              </a:rPr>
              <a:t>mÉÑiÉlÉÉ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xuÉÉSÑ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MüOÑMåü</a:t>
            </a:r>
            <a:r>
              <a:rPr lang="en-US" sz="2000" b="1" dirty="0" smtClean="0">
                <a:latin typeface="BRH Devanagari" pitchFamily="2" charset="0"/>
              </a:rPr>
              <a:t> </a:t>
            </a:r>
            <a:r>
              <a:rPr lang="en-US" sz="2000" b="1" dirty="0" err="1" smtClean="0">
                <a:latin typeface="BRH Devanagari" pitchFamily="2" charset="0"/>
              </a:rPr>
              <a:t>vÉåwÉÉ</a:t>
            </a:r>
            <a:r>
              <a:rPr lang="en-US" sz="2000" b="1" dirty="0" smtClean="0">
                <a:latin typeface="BRH Devanagari" pitchFamily="2" charset="0"/>
              </a:rPr>
              <a:t>: </a:t>
            </a:r>
            <a:r>
              <a:rPr lang="en-US" sz="2000" b="1" dirty="0" err="1" smtClean="0">
                <a:latin typeface="BRH Devanagari" pitchFamily="2" charset="0"/>
              </a:rPr>
              <a:t>xÉÇxÉ</a:t>
            </a:r>
            <a:r>
              <a:rPr lang="en-US" sz="2000" b="1" dirty="0" smtClean="0">
                <a:latin typeface="BRH Devanagari" pitchFamily="2" charset="0"/>
              </a:rPr>
              <a:t>×· </a:t>
            </a:r>
            <a:r>
              <a:rPr lang="en-US" sz="2000" b="1" dirty="0" err="1" smtClean="0">
                <a:latin typeface="BRH Devanagari" pitchFamily="2" charset="0"/>
              </a:rPr>
              <a:t>SÉåwÉeÉÉ</a:t>
            </a:r>
            <a:r>
              <a:rPr lang="en-US" sz="2000" b="1" dirty="0" smtClean="0">
                <a:latin typeface="BRH Devanagari" pitchFamily="2" charset="0"/>
              </a:rPr>
              <a:t> || - </a:t>
            </a:r>
            <a:r>
              <a:rPr lang="en-US" sz="2000" b="1" dirty="0" err="1" smtClean="0">
                <a:latin typeface="BRH Devanagari" pitchFamily="2" charset="0"/>
              </a:rPr>
              <a:t>MüÉ</a:t>
            </a:r>
            <a:r>
              <a:rPr lang="en-US" sz="2000" b="1" dirty="0" smtClean="0">
                <a:latin typeface="BRH Devanagari" pitchFamily="2" charset="0"/>
              </a:rPr>
              <a:t>. </a:t>
            </a:r>
            <a:r>
              <a:rPr lang="en-US" sz="2000" b="1" dirty="0" err="1" smtClean="0">
                <a:latin typeface="BRH Devanagari" pitchFamily="2" charset="0"/>
              </a:rPr>
              <a:t>xÉÔ</a:t>
            </a:r>
            <a:r>
              <a:rPr lang="en-US" sz="2000" b="1" dirty="0" smtClean="0">
                <a:latin typeface="BRH Devanagari" pitchFamily="2" charset="0"/>
              </a:rPr>
              <a:t>.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229600" cy="5791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¤</a:t>
            </a:r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ÉÏUSÉåwÉ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</a:t>
            </a:r>
          </a:p>
          <a:p>
            <a:pPr algn="just"/>
            <a:endParaRPr lang="en-US" sz="2400" b="1" dirty="0" smtClean="0">
              <a:latin typeface="BRH Devanagari" pitchFamily="2" charset="0"/>
            </a:endParaRPr>
          </a:p>
          <a:p>
            <a:pPr algn="just"/>
            <a:r>
              <a:rPr lang="en-US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WÌUiÉ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</a:t>
            </a:r>
          </a:p>
          <a:p>
            <a:pPr algn="just"/>
            <a:r>
              <a:rPr lang="en-US" sz="2400" b="1" dirty="0" smtClean="0">
                <a:latin typeface="BRH Devanagari" pitchFamily="2" charset="0"/>
              </a:rPr>
              <a:t>	1) </a:t>
            </a:r>
            <a:r>
              <a:rPr lang="en-US" sz="2400" b="1" dirty="0" err="1" smtClean="0">
                <a:latin typeface="BRH Devanagari" pitchFamily="2" charset="0"/>
              </a:rPr>
              <a:t>uÉÉiÉSÉåwÉ</a:t>
            </a:r>
            <a:r>
              <a:rPr lang="en-US" sz="2400" b="1" dirty="0" smtClean="0">
                <a:latin typeface="BRH Devanagari" pitchFamily="2" charset="0"/>
              </a:rPr>
              <a:t> - </a:t>
            </a:r>
            <a:r>
              <a:rPr lang="en-US" sz="2400" b="1" dirty="0" err="1" smtClean="0">
                <a:latin typeface="BRH Devanagari" pitchFamily="2" charset="0"/>
              </a:rPr>
              <a:t>AsmÉ¤ÉÏUiuÉ</a:t>
            </a:r>
            <a:r>
              <a:rPr lang="en-US" sz="2400" b="1" dirty="0" smtClean="0">
                <a:latin typeface="BRH Devanagari" pitchFamily="2" charset="0"/>
              </a:rPr>
              <a:t> </a:t>
            </a:r>
          </a:p>
          <a:p>
            <a:pPr algn="just"/>
            <a:r>
              <a:rPr lang="en-US" sz="2400" b="1" dirty="0" smtClean="0">
                <a:latin typeface="BRH Devanagari" pitchFamily="2" charset="0"/>
              </a:rPr>
              <a:t>	2) </a:t>
            </a:r>
            <a:r>
              <a:rPr lang="en-US" sz="2400" b="1" dirty="0" err="1" smtClean="0">
                <a:latin typeface="BRH Devanagari" pitchFamily="2" charset="0"/>
              </a:rPr>
              <a:t>ÌmÉ¨ÉSÉåwÉ</a:t>
            </a:r>
            <a:r>
              <a:rPr lang="en-US" sz="2400" b="1" dirty="0" smtClean="0">
                <a:latin typeface="BRH Devanagari" pitchFamily="2" charset="0"/>
              </a:rPr>
              <a:t> - </a:t>
            </a:r>
            <a:r>
              <a:rPr lang="en-US" sz="2400" b="1" dirty="0" err="1" smtClean="0">
                <a:latin typeface="BRH Devanagari" pitchFamily="2" charset="0"/>
              </a:rPr>
              <a:t>EwhÉ¤ÉÏUiuÉ</a:t>
            </a:r>
            <a:r>
              <a:rPr lang="en-US" sz="2400" b="1" dirty="0" smtClean="0">
                <a:latin typeface="BRH Devanagari" pitchFamily="2" charset="0"/>
              </a:rPr>
              <a:t> </a:t>
            </a:r>
            <a:r>
              <a:rPr lang="en-US" sz="2400" b="1" dirty="0" err="1" smtClean="0">
                <a:latin typeface="BRH Devanagari" pitchFamily="2" charset="0"/>
              </a:rPr>
              <a:t>uÉ</a:t>
            </a:r>
            <a:r>
              <a:rPr lang="en-US" sz="2400" b="1" dirty="0" smtClean="0">
                <a:latin typeface="BRH Devanagari" pitchFamily="2" charset="0"/>
              </a:rPr>
              <a:t> </a:t>
            </a:r>
            <a:r>
              <a:rPr lang="en-US" sz="2400" b="1" dirty="0" err="1" smtClean="0">
                <a:latin typeface="BRH Devanagari" pitchFamily="2" charset="0"/>
              </a:rPr>
              <a:t>AqsÉ¤ÉÏUiuÉ</a:t>
            </a:r>
            <a:r>
              <a:rPr lang="en-US" sz="2400" b="1" dirty="0" smtClean="0">
                <a:latin typeface="BRH Devanagari" pitchFamily="2" charset="0"/>
              </a:rPr>
              <a:t> </a:t>
            </a:r>
          </a:p>
          <a:p>
            <a:pPr algn="just"/>
            <a:r>
              <a:rPr lang="en-US" sz="2400" b="1" dirty="0" smtClean="0">
                <a:latin typeface="BRH Devanagari" pitchFamily="2" charset="0"/>
              </a:rPr>
              <a:t>	3) </a:t>
            </a:r>
            <a:r>
              <a:rPr lang="en-US" sz="2400" b="1" dirty="0" err="1" smtClean="0">
                <a:latin typeface="BRH Devanagari" pitchFamily="2" charset="0"/>
              </a:rPr>
              <a:t>MüTüSÉåwÉ</a:t>
            </a:r>
            <a:r>
              <a:rPr lang="en-US" sz="2400" b="1" dirty="0" smtClean="0">
                <a:latin typeface="BRH Devanagari" pitchFamily="2" charset="0"/>
              </a:rPr>
              <a:t> - </a:t>
            </a:r>
            <a:r>
              <a:rPr lang="en-US" sz="2400" b="1" dirty="0" err="1" smtClean="0">
                <a:latin typeface="BRH Devanagari" pitchFamily="2" charset="0"/>
              </a:rPr>
              <a:t>bÉlÉ¤ÉÏUiuÉ</a:t>
            </a:r>
            <a:r>
              <a:rPr lang="en-US" sz="2400" b="1" dirty="0" smtClean="0">
                <a:latin typeface="BRH Devanagari" pitchFamily="2" charset="0"/>
              </a:rPr>
              <a:t> </a:t>
            </a:r>
            <a:r>
              <a:rPr lang="en-US" sz="2400" b="1" dirty="0" err="1" smtClean="0">
                <a:latin typeface="BRH Devanagari" pitchFamily="2" charset="0"/>
              </a:rPr>
              <a:t>uÉ</a:t>
            </a:r>
            <a:r>
              <a:rPr lang="en-US" sz="2400" b="1" dirty="0" smtClean="0">
                <a:latin typeface="BRH Devanagari" pitchFamily="2" charset="0"/>
              </a:rPr>
              <a:t> ¤</a:t>
            </a:r>
            <a:r>
              <a:rPr lang="en-US" sz="2400" b="1" dirty="0" err="1" smtClean="0">
                <a:latin typeface="BRH Devanagari" pitchFamily="2" charset="0"/>
              </a:rPr>
              <a:t>ÉÉU¤ÉÏUiuÉ</a:t>
            </a:r>
            <a:r>
              <a:rPr lang="en-US" sz="2400" b="1" dirty="0" smtClean="0">
                <a:latin typeface="BRH Devanagari" pitchFamily="2" charset="0"/>
              </a:rPr>
              <a:t> </a:t>
            </a:r>
          </a:p>
          <a:p>
            <a:pPr algn="just"/>
            <a:r>
              <a:rPr lang="en-US" sz="2400" b="1" dirty="0" smtClean="0">
                <a:latin typeface="BRH Devanagari" pitchFamily="2" charset="0"/>
              </a:rPr>
              <a:t> </a:t>
            </a:r>
          </a:p>
          <a:p>
            <a:pPr algn="just"/>
            <a:r>
              <a:rPr lang="en-US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cÉUMü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H Devanagari" pitchFamily="2" charset="0"/>
              </a:rPr>
              <a:t> :-</a:t>
            </a:r>
          </a:p>
          <a:p>
            <a:pPr algn="just"/>
            <a:r>
              <a:rPr lang="en-US" sz="2400" b="1" dirty="0" smtClean="0">
                <a:latin typeface="BRH Devanagari" pitchFamily="2" charset="0"/>
              </a:rPr>
              <a:t>	A·¤</a:t>
            </a:r>
            <a:r>
              <a:rPr lang="en-US" sz="2400" b="1" dirty="0" err="1" smtClean="0">
                <a:latin typeface="BRH Devanagari" pitchFamily="2" charset="0"/>
              </a:rPr>
              <a:t>ÉÏUSÉåwÉ</a:t>
            </a:r>
            <a:r>
              <a:rPr lang="en-US" sz="2400" b="1" dirty="0" smtClean="0">
                <a:latin typeface="BRH Devanagari" pitchFamily="2" charset="0"/>
              </a:rPr>
              <a:t> </a:t>
            </a:r>
            <a:r>
              <a:rPr lang="en-US" sz="2400" b="1" dirty="0" err="1" smtClean="0">
                <a:latin typeface="BRH Devanagari" pitchFamily="2" charset="0"/>
              </a:rPr>
              <a:t>CÌiÉ</a:t>
            </a:r>
            <a:r>
              <a:rPr lang="en-US" sz="2400" b="1" dirty="0" smtClean="0">
                <a:latin typeface="BRH Devanagari" pitchFamily="2" charset="0"/>
              </a:rPr>
              <a:t> </a:t>
            </a:r>
            <a:r>
              <a:rPr lang="en-US" sz="2400" b="1" dirty="0" err="1" smtClean="0">
                <a:latin typeface="BRH Devanagari" pitchFamily="2" charset="0"/>
              </a:rPr>
              <a:t>uÉæuÉhrÉï</a:t>
            </a:r>
            <a:r>
              <a:rPr lang="en-US" sz="2400" b="1" dirty="0" smtClean="0">
                <a:latin typeface="BRH Devanagari" pitchFamily="2" charset="0"/>
              </a:rPr>
              <a:t> </a:t>
            </a:r>
            <a:r>
              <a:rPr lang="en-US" sz="2400" b="1" dirty="0" err="1" smtClean="0">
                <a:latin typeface="BRH Devanagari" pitchFamily="2" charset="0"/>
              </a:rPr>
              <a:t>uÉæaÉlkrÉ</a:t>
            </a:r>
            <a:r>
              <a:rPr lang="en-US" sz="2400" b="1" dirty="0" smtClean="0">
                <a:latin typeface="BRH Devanagari" pitchFamily="2" charset="0"/>
              </a:rPr>
              <a:t> </a:t>
            </a:r>
            <a:r>
              <a:rPr lang="en-US" sz="2400" b="1" dirty="0" err="1" smtClean="0">
                <a:latin typeface="BRH Devanagari" pitchFamily="2" charset="0"/>
              </a:rPr>
              <a:t>uÉæUxrÉÇ</a:t>
            </a:r>
            <a:r>
              <a:rPr lang="en-US" sz="2400" b="1" dirty="0" smtClean="0">
                <a:latin typeface="BRH Devanagari" pitchFamily="2" charset="0"/>
              </a:rPr>
              <a:t> |</a:t>
            </a:r>
          </a:p>
          <a:p>
            <a:pPr algn="just"/>
            <a:r>
              <a:rPr lang="en-US" sz="2400" b="1" dirty="0" smtClean="0">
                <a:latin typeface="BRH Devanagari" pitchFamily="2" charset="0"/>
              </a:rPr>
              <a:t>	</a:t>
            </a:r>
            <a:r>
              <a:rPr lang="en-US" sz="2400" b="1" dirty="0" err="1" smtClean="0">
                <a:latin typeface="BRH Devanagari" pitchFamily="2" charset="0"/>
              </a:rPr>
              <a:t>mÉæÎcNsrÉÇ</a:t>
            </a:r>
            <a:r>
              <a:rPr lang="en-US" sz="2400" b="1" dirty="0" smtClean="0">
                <a:latin typeface="BRH Devanagari" pitchFamily="2" charset="0"/>
              </a:rPr>
              <a:t> </a:t>
            </a:r>
            <a:r>
              <a:rPr lang="en-US" sz="2400" b="1" dirty="0" err="1" smtClean="0">
                <a:latin typeface="BRH Devanagari" pitchFamily="2" charset="0"/>
              </a:rPr>
              <a:t>TåülÉxÉÇbÉÉiÉÉå</a:t>
            </a:r>
            <a:r>
              <a:rPr lang="en-US" sz="2400" b="1" dirty="0" smtClean="0">
                <a:latin typeface="BRH Devanagari" pitchFamily="2" charset="0"/>
              </a:rPr>
              <a:t> </a:t>
            </a:r>
            <a:r>
              <a:rPr lang="en-US" sz="2400" b="1" dirty="0" err="1" smtClean="0">
                <a:latin typeface="BRH Devanagari" pitchFamily="2" charset="0"/>
              </a:rPr>
              <a:t>UÉæ¤rÉÇ</a:t>
            </a:r>
            <a:r>
              <a:rPr lang="en-US" sz="2400" b="1" dirty="0" smtClean="0">
                <a:latin typeface="BRH Devanagari" pitchFamily="2" charset="0"/>
              </a:rPr>
              <a:t> </a:t>
            </a:r>
            <a:r>
              <a:rPr lang="en-US" sz="2400" b="1" dirty="0" err="1" smtClean="0">
                <a:latin typeface="BRH Devanagari" pitchFamily="2" charset="0"/>
              </a:rPr>
              <a:t>aÉÉæUuÉqÉÌiÉxlÉWÉvcÉåÌiÉ</a:t>
            </a:r>
            <a:r>
              <a:rPr lang="en-US" sz="2400" b="1" dirty="0" smtClean="0">
                <a:latin typeface="BRH Devanagari" pitchFamily="2" charset="0"/>
              </a:rPr>
              <a:t> || </a:t>
            </a:r>
            <a:r>
              <a:rPr lang="en-US" sz="2400" b="1" dirty="0" smtClean="0">
                <a:solidFill>
                  <a:srgbClr val="FFCCCC"/>
                </a:solidFill>
                <a:latin typeface="BRH Devanagari" pitchFamily="2" charset="0"/>
              </a:rPr>
              <a:t>- </a:t>
            </a:r>
            <a:r>
              <a:rPr lang="en-US" sz="2400" b="1" dirty="0" err="1" smtClean="0">
                <a:solidFill>
                  <a:srgbClr val="FFCCCC"/>
                </a:solidFill>
                <a:latin typeface="BRH Devanagari" pitchFamily="2" charset="0"/>
              </a:rPr>
              <a:t>cÉ</a:t>
            </a:r>
            <a:r>
              <a:rPr lang="en-US" sz="2400" b="1" dirty="0" smtClean="0">
                <a:solidFill>
                  <a:srgbClr val="FFCCCC"/>
                </a:solidFill>
                <a:latin typeface="BRH Devanagari" pitchFamily="2" charset="0"/>
              </a:rPr>
              <a:t>. </a:t>
            </a:r>
            <a:r>
              <a:rPr lang="en-US" sz="2400" b="1" dirty="0" err="1" smtClean="0">
                <a:solidFill>
                  <a:srgbClr val="FFCCCC"/>
                </a:solidFill>
                <a:latin typeface="BRH Devanagari" pitchFamily="2" charset="0"/>
              </a:rPr>
              <a:t>xÉÑ</a:t>
            </a:r>
            <a:r>
              <a:rPr lang="en-US" sz="2400" b="1" dirty="0" smtClean="0">
                <a:solidFill>
                  <a:srgbClr val="FFCCCC"/>
                </a:solidFill>
                <a:latin typeface="BRH Devanagari" pitchFamily="2" charset="0"/>
              </a:rPr>
              <a:t>. 1/13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            BREASTFEEDING</a:t>
            </a:r>
          </a:p>
          <a:p>
            <a:pPr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Ideal form of infant feeding 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It is crucial for lifelong health and well being.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Provides  -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Nutritional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Immunological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Psychological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Child spacing benefits.</a:t>
            </a: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sz="40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Exclusive Breastfeeding :</a:t>
            </a:r>
          </a:p>
          <a:p>
            <a:pPr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An infant’s consumption of human milk with no supplementation of any type (no water, juice, non-human milk, and no foods) except for vitamins, minerals, and medications.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                   BREASTMILK</a:t>
            </a:r>
          </a:p>
          <a:p>
            <a:pPr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IMMUNOBIOLOGY  </a:t>
            </a:r>
            <a:r>
              <a:rPr lang="en-US" sz="4400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 It replete with       </a:t>
            </a:r>
            <a:r>
              <a:rPr lang="en-US" sz="3200" dirty="0" err="1" smtClean="0">
                <a:solidFill>
                  <a:srgbClr val="002060"/>
                </a:solidFill>
              </a:rPr>
              <a:t>immunoglobulines</a:t>
            </a:r>
            <a:r>
              <a:rPr lang="en-US" sz="3200" dirty="0" smtClean="0">
                <a:solidFill>
                  <a:srgbClr val="002060"/>
                </a:solidFill>
              </a:rPr>
              <a:t> ,         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 cellular elements &amp;</a:t>
            </a:r>
            <a:r>
              <a:rPr lang="en-US" sz="3200" dirty="0" err="1" smtClean="0">
                <a:solidFill>
                  <a:srgbClr val="002060"/>
                </a:solidFill>
              </a:rPr>
              <a:t>humoral</a:t>
            </a:r>
            <a:r>
              <a:rPr lang="en-US" sz="3200" dirty="0" smtClean="0">
                <a:solidFill>
                  <a:srgbClr val="002060"/>
                </a:solidFill>
              </a:rPr>
              <a:t> protective   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 factors.</a:t>
            </a:r>
          </a:p>
          <a:p>
            <a:pPr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1589</TotalTime>
  <Words>985</Words>
  <Application>Microsoft Office PowerPoint</Application>
  <PresentationFormat>On-screen Show (4:3)</PresentationFormat>
  <Paragraphs>337</Paragraphs>
  <Slides>34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         BREASTFEEDING</vt:lpstr>
      <vt:lpstr>AÉrÉÑuÉåïS ÌuÉuÉåcÉlÉ - xiÉlÉmÉÉlÉ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Introducing Solids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102</cp:revision>
  <dcterms:created xsi:type="dcterms:W3CDTF">2011-01-06T20:29:02Z</dcterms:created>
  <dcterms:modified xsi:type="dcterms:W3CDTF">2021-09-28T08:50:24Z</dcterms:modified>
</cp:coreProperties>
</file>