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307" r:id="rId3"/>
    <p:sldId id="312" r:id="rId4"/>
    <p:sldId id="279" r:id="rId5"/>
    <p:sldId id="315" r:id="rId6"/>
    <p:sldId id="274" r:id="rId7"/>
    <p:sldId id="275" r:id="rId8"/>
    <p:sldId id="282" r:id="rId9"/>
    <p:sldId id="316" r:id="rId10"/>
    <p:sldId id="318" r:id="rId11"/>
    <p:sldId id="310" r:id="rId12"/>
    <p:sldId id="294" r:id="rId13"/>
    <p:sldId id="295" r:id="rId14"/>
    <p:sldId id="305" r:id="rId15"/>
    <p:sldId id="300" r:id="rId16"/>
    <p:sldId id="304" r:id="rId17"/>
    <p:sldId id="306" r:id="rId18"/>
    <p:sldId id="29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66B1-1B66-4502-A132-9DAE525464E4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0F5DF75-6EF1-41E9-9E9F-A8CAD6A76E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66B1-1B66-4502-A132-9DAE525464E4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5DF75-6EF1-41E9-9E9F-A8CAD6A76E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0F5DF75-6EF1-41E9-9E9F-A8CAD6A76E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66B1-1B66-4502-A132-9DAE525464E4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66B1-1B66-4502-A132-9DAE525464E4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0F5DF75-6EF1-41E9-9E9F-A8CAD6A76E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66B1-1B66-4502-A132-9DAE525464E4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0F5DF75-6EF1-41E9-9E9F-A8CAD6A76E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4D266B1-1B66-4502-A132-9DAE525464E4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5DF75-6EF1-41E9-9E9F-A8CAD6A76E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66B1-1B66-4502-A132-9DAE525464E4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0F5DF75-6EF1-41E9-9E9F-A8CAD6A76E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66B1-1B66-4502-A132-9DAE525464E4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0F5DF75-6EF1-41E9-9E9F-A8CAD6A76E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66B1-1B66-4502-A132-9DAE525464E4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F5DF75-6EF1-41E9-9E9F-A8CAD6A76E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0F5DF75-6EF1-41E9-9E9F-A8CAD6A76E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66B1-1B66-4502-A132-9DAE525464E4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0F5DF75-6EF1-41E9-9E9F-A8CAD6A76E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4D266B1-1B66-4502-A132-9DAE525464E4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4D266B1-1B66-4502-A132-9DAE525464E4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0F5DF75-6EF1-41E9-9E9F-A8CAD6A76E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4191000"/>
            <a:ext cx="5637010" cy="220979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By </a:t>
            </a:r>
          </a:p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dR.</a:t>
            </a:r>
            <a:r>
              <a:rPr lang="en-US" dirty="0" smtClean="0">
                <a:solidFill>
                  <a:srgbClr val="002060"/>
                </a:solidFill>
              </a:rPr>
              <a:t> JYOTI K. VARTHI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Dept. of Swasthavritta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457200"/>
            <a:ext cx="6337151" cy="16002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National Malaria Eradication </a:t>
            </a:r>
            <a:r>
              <a:rPr lang="en-US" sz="4400" dirty="0" err="1" smtClean="0"/>
              <a:t>Programme</a:t>
            </a:r>
            <a:endParaRPr lang="en-US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1828800" cy="209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6451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Treatment 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619499" y="1371600"/>
            <a:ext cx="2133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Malaria </a:t>
            </a:r>
            <a:endParaRPr lang="en-IN" dirty="0"/>
          </a:p>
        </p:txBody>
      </p:sp>
      <p:sp>
        <p:nvSpPr>
          <p:cNvPr id="5" name="Down Arrow 4"/>
          <p:cNvSpPr/>
          <p:nvPr/>
        </p:nvSpPr>
        <p:spPr>
          <a:xfrm>
            <a:off x="4571999" y="2362200"/>
            <a:ext cx="228601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ounded Rectangle 5"/>
          <p:cNvSpPr/>
          <p:nvPr/>
        </p:nvSpPr>
        <p:spPr>
          <a:xfrm>
            <a:off x="1177636" y="2961409"/>
            <a:ext cx="1295400" cy="84166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P. </a:t>
            </a:r>
            <a:r>
              <a:rPr lang="en-IN" dirty="0" err="1" smtClean="0"/>
              <a:t>Vivax</a:t>
            </a:r>
            <a:endParaRPr lang="en-IN" dirty="0"/>
          </a:p>
        </p:txBody>
      </p:sp>
      <p:sp>
        <p:nvSpPr>
          <p:cNvPr id="7" name="Rounded Rectangle 6"/>
          <p:cNvSpPr/>
          <p:nvPr/>
        </p:nvSpPr>
        <p:spPr>
          <a:xfrm>
            <a:off x="3667124" y="2925041"/>
            <a:ext cx="1809750" cy="914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P. Falciparum</a:t>
            </a:r>
            <a:endParaRPr lang="en-IN" dirty="0"/>
          </a:p>
        </p:txBody>
      </p:sp>
      <p:sp>
        <p:nvSpPr>
          <p:cNvPr id="8" name="Rounded Rectangle 7"/>
          <p:cNvSpPr/>
          <p:nvPr/>
        </p:nvSpPr>
        <p:spPr>
          <a:xfrm>
            <a:off x="6362700" y="2982191"/>
            <a:ext cx="1600200" cy="8001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Negative</a:t>
            </a:r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685800" y="4572000"/>
            <a:ext cx="2590800" cy="1295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rgbClr val="002060"/>
                </a:solidFill>
              </a:rPr>
              <a:t>CQ- 3 Days, PQ-14 Days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533899" y="3979719"/>
            <a:ext cx="304799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3737264" y="4585855"/>
            <a:ext cx="2590800" cy="1295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rgbClr val="002060"/>
                </a:solidFill>
              </a:rPr>
              <a:t>ACT-3 Days+ PQ single dose, </a:t>
            </a:r>
          </a:p>
          <a:p>
            <a:pPr algn="ctr"/>
            <a:r>
              <a:rPr lang="en-IN" dirty="0" smtClean="0">
                <a:solidFill>
                  <a:srgbClr val="002060"/>
                </a:solidFill>
              </a:rPr>
              <a:t>For NES- CQ- 3 Days+ </a:t>
            </a:r>
            <a:r>
              <a:rPr lang="en-IN" dirty="0">
                <a:solidFill>
                  <a:srgbClr val="002060"/>
                </a:solidFill>
              </a:rPr>
              <a:t>PQ single dose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29400" y="4572000"/>
            <a:ext cx="1905000" cy="1066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rgbClr val="002060"/>
                </a:solidFill>
              </a:rPr>
              <a:t>Needs further Evaluation</a:t>
            </a:r>
            <a:endParaRPr lang="en-IN" dirty="0">
              <a:solidFill>
                <a:srgbClr val="00206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676400" y="2362200"/>
            <a:ext cx="548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wn Arrow 16"/>
          <p:cNvSpPr/>
          <p:nvPr/>
        </p:nvSpPr>
        <p:spPr>
          <a:xfrm>
            <a:off x="1676399" y="2362200"/>
            <a:ext cx="228601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Down Arrow 17"/>
          <p:cNvSpPr/>
          <p:nvPr/>
        </p:nvSpPr>
        <p:spPr>
          <a:xfrm>
            <a:off x="7110843" y="2362200"/>
            <a:ext cx="228601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Down Arrow 18"/>
          <p:cNvSpPr/>
          <p:nvPr/>
        </p:nvSpPr>
        <p:spPr>
          <a:xfrm>
            <a:off x="4571999" y="1905000"/>
            <a:ext cx="228601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152400" y="59436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ACT- </a:t>
            </a:r>
            <a:r>
              <a:rPr lang="en-IN" dirty="0" err="1" smtClean="0"/>
              <a:t>Artemisinin</a:t>
            </a:r>
            <a:r>
              <a:rPr lang="en-IN" dirty="0" smtClean="0"/>
              <a:t> Combination Therapy (</a:t>
            </a:r>
            <a:r>
              <a:rPr lang="en-IN" dirty="0" err="1" smtClean="0"/>
              <a:t>Artesunate</a:t>
            </a:r>
            <a:r>
              <a:rPr lang="en-IN" dirty="0" smtClean="0"/>
              <a:t>+ </a:t>
            </a:r>
            <a:r>
              <a:rPr lang="en-IN" dirty="0" err="1" smtClean="0"/>
              <a:t>Sulphadoxin</a:t>
            </a:r>
            <a:r>
              <a:rPr lang="en-IN" dirty="0" smtClean="0"/>
              <a:t>+ </a:t>
            </a:r>
            <a:r>
              <a:rPr lang="en-IN" dirty="0" err="1" smtClean="0"/>
              <a:t>Pyrimethanin</a:t>
            </a:r>
            <a:r>
              <a:rPr lang="en-IN" dirty="0" smtClean="0"/>
              <a:t>)</a:t>
            </a:r>
            <a:endParaRPr lang="en-IN" dirty="0"/>
          </a:p>
        </p:txBody>
      </p:sp>
      <p:sp>
        <p:nvSpPr>
          <p:cNvPr id="21" name="Down Arrow 20"/>
          <p:cNvSpPr/>
          <p:nvPr/>
        </p:nvSpPr>
        <p:spPr>
          <a:xfrm>
            <a:off x="1711035" y="4003964"/>
            <a:ext cx="228601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Down Arrow 21"/>
          <p:cNvSpPr/>
          <p:nvPr/>
        </p:nvSpPr>
        <p:spPr>
          <a:xfrm>
            <a:off x="7169724" y="4035138"/>
            <a:ext cx="228601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55209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q\Pictures\treat-preg malari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763000" cy="60197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9145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Malaria Control Strategies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1. Surveillance and case management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 Active and passive case detection.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 Early diagnosis and complete treatment.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 Sentinel surveillance</a:t>
            </a:r>
          </a:p>
          <a:p>
            <a:r>
              <a:rPr lang="en-US" dirty="0" smtClean="0"/>
              <a:t>2. Integrated vector management (IVM)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Indoor residual spray (IRS)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Insecticide treated bed nets (ITNs) / long lasting</a:t>
            </a:r>
          </a:p>
          <a:p>
            <a:pPr marL="0" indent="0">
              <a:buNone/>
            </a:pPr>
            <a:r>
              <a:rPr lang="en-US" dirty="0" smtClean="0"/>
              <a:t>      insecticidal nets (LLINs).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 err="1" smtClean="0"/>
              <a:t>Antilarval</a:t>
            </a:r>
            <a:r>
              <a:rPr lang="en-US" dirty="0" smtClean="0"/>
              <a:t> measures including source reduction.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3. Epidemic preparedness and early response</a:t>
            </a:r>
          </a:p>
          <a:p>
            <a:endParaRPr lang="en-US" dirty="0" smtClean="0"/>
          </a:p>
          <a:p>
            <a:r>
              <a:rPr lang="en-US" dirty="0" smtClean="0"/>
              <a:t>4. Supportive interventions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 Capacity building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 Behavior change communication (BCC)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 </a:t>
            </a:r>
            <a:r>
              <a:rPr lang="en-US" dirty="0" err="1" smtClean="0"/>
              <a:t>Intersectoral</a:t>
            </a:r>
            <a:r>
              <a:rPr lang="en-US" dirty="0" smtClean="0"/>
              <a:t> collaboration.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 Monitoring and Evaluation.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 Operational research and applied field research.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Integrated Vector Control Measures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aa\Pictures\New folder\integrated-vector-control-approach-dr-kulrajat-bhasin-33-63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8763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a\Pictures\New folder\integrated-vector-control-approach-dr-kulrajat-bhasin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a\Pictures\New folder\CB05_MOSQUITO_1288749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2380708" cy="1808252"/>
          </a:xfrm>
          <a:prstGeom prst="rect">
            <a:avLst/>
          </a:prstGeom>
          <a:noFill/>
        </p:spPr>
      </p:pic>
      <p:pic>
        <p:nvPicPr>
          <p:cNvPr id="5123" name="Picture 3" descr="C:\Users\aa\Pictures\New folder\bed n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191000"/>
            <a:ext cx="2514600" cy="1981200"/>
          </a:xfrm>
          <a:prstGeom prst="rect">
            <a:avLst/>
          </a:prstGeom>
          <a:noFill/>
        </p:spPr>
      </p:pic>
      <p:pic>
        <p:nvPicPr>
          <p:cNvPr id="5124" name="Picture 4" descr="C:\Users\aa\Pictures\New folder\blueeye fis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438400"/>
            <a:ext cx="2457608" cy="1524000"/>
          </a:xfrm>
          <a:prstGeom prst="rect">
            <a:avLst/>
          </a:prstGeom>
          <a:noFill/>
        </p:spPr>
      </p:pic>
      <p:pic>
        <p:nvPicPr>
          <p:cNvPr id="5125" name="Picture 5" descr="C:\Users\aa\Pictures\New folder\iStock_Mosquito_contro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304800"/>
            <a:ext cx="1576388" cy="1571844"/>
          </a:xfrm>
          <a:prstGeom prst="rect">
            <a:avLst/>
          </a:prstGeom>
          <a:noFill/>
        </p:spPr>
      </p:pic>
      <p:pic>
        <p:nvPicPr>
          <p:cNvPr id="5126" name="Picture 6" descr="C:\Users\aa\Pictures\New folder\mosqito control23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4114800"/>
            <a:ext cx="3028950" cy="2076450"/>
          </a:xfrm>
          <a:prstGeom prst="rect">
            <a:avLst/>
          </a:prstGeom>
          <a:noFill/>
        </p:spPr>
      </p:pic>
      <p:pic>
        <p:nvPicPr>
          <p:cNvPr id="5127" name="Picture 7" descr="C:\Users\aa\Pictures\New folder\mosqito contro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4191000"/>
            <a:ext cx="2505075" cy="1981200"/>
          </a:xfrm>
          <a:prstGeom prst="rect">
            <a:avLst/>
          </a:prstGeom>
          <a:noFill/>
        </p:spPr>
      </p:pic>
      <p:pic>
        <p:nvPicPr>
          <p:cNvPr id="5128" name="Picture 8" descr="C:\Users\aa\Pictures\New folder\4-step-guide_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0" y="2057399"/>
            <a:ext cx="3657600" cy="1910751"/>
          </a:xfrm>
          <a:prstGeom prst="rect">
            <a:avLst/>
          </a:prstGeom>
          <a:noFill/>
        </p:spPr>
      </p:pic>
      <p:pic>
        <p:nvPicPr>
          <p:cNvPr id="5129" name="Picture 9" descr="C:\Users\aa\Pictures\New folder\yard products mosquito control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10400" y="2133600"/>
            <a:ext cx="1978960" cy="1752600"/>
          </a:xfrm>
          <a:prstGeom prst="rect">
            <a:avLst/>
          </a:prstGeom>
          <a:noFill/>
        </p:spPr>
      </p:pic>
      <p:pic>
        <p:nvPicPr>
          <p:cNvPr id="5130" name="Picture 10" descr="C:\Users\aa\Pictures\New folder\images malaria67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76600" y="228600"/>
            <a:ext cx="2667000" cy="1685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34400" cy="8351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Anti Malaria Month Campaign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905000"/>
            <a:ext cx="8503920" cy="4194048"/>
          </a:xfrm>
        </p:spPr>
        <p:txBody>
          <a:bodyPr/>
          <a:lstStyle/>
          <a:p>
            <a:r>
              <a:rPr lang="en-US" dirty="0" smtClean="0"/>
              <a:t>Anti malaria month is observed every year in the </a:t>
            </a:r>
            <a:r>
              <a:rPr lang="en-US" dirty="0" smtClean="0">
                <a:solidFill>
                  <a:srgbClr val="C00000"/>
                </a:solidFill>
              </a:rPr>
              <a:t>Month of June </a:t>
            </a:r>
            <a:r>
              <a:rPr lang="en-US" dirty="0" smtClean="0"/>
              <a:t>throughout the country, prior to the onset of monsoon and transmission season, to </a:t>
            </a:r>
            <a:r>
              <a:rPr lang="en-US" dirty="0" smtClean="0">
                <a:solidFill>
                  <a:srgbClr val="00B050"/>
                </a:solidFill>
              </a:rPr>
              <a:t>enhance the level of awareness </a:t>
            </a:r>
            <a:r>
              <a:rPr lang="en-US" dirty="0" smtClean="0"/>
              <a:t>and encourage community participation through </a:t>
            </a:r>
            <a:r>
              <a:rPr lang="en-US" dirty="0" smtClean="0">
                <a:solidFill>
                  <a:srgbClr val="00B050"/>
                </a:solidFill>
              </a:rPr>
              <a:t>mass media campaign </a:t>
            </a:r>
            <a:r>
              <a:rPr lang="en-US" dirty="0" smtClean="0"/>
              <a:t>and interpersonal communication and </a:t>
            </a:r>
            <a:r>
              <a:rPr lang="en-US" dirty="0" smtClean="0">
                <a:solidFill>
                  <a:srgbClr val="00B050"/>
                </a:solidFill>
              </a:rPr>
              <a:t>inter-</a:t>
            </a:r>
            <a:r>
              <a:rPr lang="en-US" dirty="0" err="1" smtClean="0">
                <a:solidFill>
                  <a:srgbClr val="00B050"/>
                </a:solidFill>
              </a:rPr>
              <a:t>sectoral</a:t>
            </a:r>
            <a:r>
              <a:rPr lang="en-US" dirty="0" smtClean="0">
                <a:solidFill>
                  <a:srgbClr val="00B050"/>
                </a:solidFill>
              </a:rPr>
              <a:t> collaborative efforts </a:t>
            </a:r>
            <a:r>
              <a:rPr lang="en-US" dirty="0" smtClean="0"/>
              <a:t>with other govt. departments.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3763" y="374650"/>
            <a:ext cx="7631112" cy="551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AutoShape 3"/>
          <p:cNvSpPr>
            <a:spLocks noChangeArrowheads="1"/>
          </p:cNvSpPr>
          <p:nvPr/>
        </p:nvSpPr>
        <p:spPr bwMode="auto">
          <a:xfrm>
            <a:off x="1666875" y="993775"/>
            <a:ext cx="3810000" cy="1557338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g-BG" sz="4800" b="1"/>
              <a:t>THANK YOU</a:t>
            </a:r>
          </a:p>
          <a:p>
            <a:pPr algn="ctr"/>
            <a:endParaRPr lang="bg-BG" sz="4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9342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INTRODUCTION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5029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Malaria is a vector borne disease caused by a parasite called as</a:t>
            </a:r>
          </a:p>
          <a:p>
            <a:pPr marL="0" indent="0"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plasmodium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which is transmitted via bites of infected mosquitoes.</a:t>
            </a:r>
          </a:p>
          <a:p>
            <a:pPr marL="0" indent="0"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In human body, the parasites multiply in the liver and then infect the blood</a:t>
            </a:r>
          </a:p>
          <a:p>
            <a:pPr marL="0" indent="0"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cells.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Malaria derived from the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talian word,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MAL’ ARIA i. e  Bad Air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Malaria is the fifth cause of death from infectious diseases worldwide (after</a:t>
            </a:r>
          </a:p>
          <a:p>
            <a:pPr marL="0" indent="0"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respiratory infections ,HIV/AIDS, Diarrheal diseases &amp; Tuberculosis).</a:t>
            </a:r>
          </a:p>
          <a:p>
            <a:pPr marL="0" indent="0"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And the second in Africa after HIV/AIDS.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806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Life Cycle Of Malaria</a:t>
            </a:r>
            <a:endParaRPr lang="en-IN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q\Pictures\ds00475_im00175_mcdc7_malaria_transmitthu_jpg malaria34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86800" cy="5181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3765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Why there is a Need of this programme?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13648" cy="479755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Malaria </a:t>
            </a:r>
            <a:r>
              <a:rPr lang="en-US" sz="2400" dirty="0"/>
              <a:t>is one of the serious public health problems in India. At the time of independence malaria was contributing </a:t>
            </a:r>
            <a:r>
              <a:rPr lang="en-US" sz="2400" dirty="0">
                <a:solidFill>
                  <a:srgbClr val="C00000"/>
                </a:solidFill>
              </a:rPr>
              <a:t>75 million</a:t>
            </a:r>
            <a:r>
              <a:rPr lang="en-US" sz="2400" dirty="0"/>
              <a:t> cases with </a:t>
            </a:r>
            <a:r>
              <a:rPr lang="en-US" sz="2400" dirty="0">
                <a:solidFill>
                  <a:srgbClr val="C00000"/>
                </a:solidFill>
              </a:rPr>
              <a:t>0.8 million </a:t>
            </a:r>
            <a:r>
              <a:rPr lang="en-US" sz="2400" dirty="0"/>
              <a:t>deaths every </a:t>
            </a:r>
            <a:r>
              <a:rPr lang="en-US" sz="2400" dirty="0" smtClean="0"/>
              <a:t>year </a:t>
            </a:r>
            <a:r>
              <a:rPr lang="en-US" sz="2400" dirty="0"/>
              <a:t>prior to </a:t>
            </a:r>
            <a:r>
              <a:rPr lang="en-US" sz="2400" dirty="0" smtClean="0"/>
              <a:t>the establishment of National Malaria control Programme in 1953.</a:t>
            </a:r>
          </a:p>
          <a:p>
            <a:endParaRPr lang="en-US" sz="2400" dirty="0" smtClean="0"/>
          </a:p>
          <a:p>
            <a:r>
              <a:rPr lang="en-US" sz="2400" dirty="0" smtClean="0"/>
              <a:t>The result of the programme were highly successful which decline the cases from </a:t>
            </a:r>
            <a:r>
              <a:rPr lang="en-US" sz="2400" dirty="0" smtClean="0">
                <a:solidFill>
                  <a:srgbClr val="C00000"/>
                </a:solidFill>
              </a:rPr>
              <a:t>75 million to 2 million </a:t>
            </a:r>
            <a:r>
              <a:rPr lang="en-US" sz="2400" dirty="0" smtClean="0"/>
              <a:t>cases in 1958.</a:t>
            </a:r>
          </a:p>
          <a:p>
            <a:endParaRPr lang="en-US" sz="2400" dirty="0" smtClean="0"/>
          </a:p>
          <a:p>
            <a:r>
              <a:rPr lang="en-US" sz="2400" dirty="0" smtClean="0"/>
              <a:t>Govt. of India then launch </a:t>
            </a:r>
            <a:r>
              <a:rPr lang="en-US" sz="2400" dirty="0" smtClean="0">
                <a:solidFill>
                  <a:srgbClr val="0070C0"/>
                </a:solidFill>
              </a:rPr>
              <a:t>National Malaria Eradication </a:t>
            </a:r>
            <a:r>
              <a:rPr lang="en-US" sz="2400" dirty="0" err="1" smtClean="0">
                <a:solidFill>
                  <a:srgbClr val="0070C0"/>
                </a:solidFill>
              </a:rPr>
              <a:t>Programme</a:t>
            </a:r>
            <a:r>
              <a:rPr lang="en-US" sz="2400" dirty="0" smtClean="0">
                <a:solidFill>
                  <a:srgbClr val="0070C0"/>
                </a:solidFill>
              </a:rPr>
              <a:t> in 1958.</a:t>
            </a:r>
            <a:endParaRPr lang="en-US" sz="2400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94356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 smtClean="0"/>
              <a:t>Cont.</a:t>
            </a:r>
            <a:endParaRPr lang="en-IN" dirty="0"/>
          </a:p>
        </p:txBody>
      </p:sp>
      <p:pic>
        <p:nvPicPr>
          <p:cNvPr id="7170" name="Picture 2" descr="C:\Users\q\Pictures\malaria432media_230838_e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7174"/>
            <a:ext cx="8534400" cy="4797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7242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C00000"/>
                </a:solidFill>
              </a:rPr>
              <a:t>Milestones of malaria control activities in India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89848" cy="5026152"/>
          </a:xfrm>
        </p:spPr>
        <p:txBody>
          <a:bodyPr>
            <a:noAutofit/>
          </a:bodyPr>
          <a:lstStyle/>
          <a:p>
            <a:r>
              <a:rPr lang="en-IN" sz="2000" dirty="0" smtClean="0">
                <a:solidFill>
                  <a:srgbClr val="C00000"/>
                </a:solidFill>
              </a:rPr>
              <a:t>Prior to </a:t>
            </a:r>
            <a:r>
              <a:rPr lang="en-IN" sz="2000" dirty="0" smtClean="0"/>
              <a:t>- Estimated malaria cases in India- </a:t>
            </a:r>
            <a:r>
              <a:rPr lang="en-IN" sz="2000" dirty="0" smtClean="0">
                <a:solidFill>
                  <a:srgbClr val="FF0000"/>
                </a:solidFill>
              </a:rPr>
              <a:t>75 million,</a:t>
            </a:r>
          </a:p>
          <a:p>
            <a:pPr>
              <a:buNone/>
            </a:pPr>
            <a:r>
              <a:rPr lang="en-IN" sz="2000" dirty="0" smtClean="0">
                <a:solidFill>
                  <a:srgbClr val="C00000"/>
                </a:solidFill>
              </a:rPr>
              <a:t>     1953         </a:t>
            </a:r>
            <a:r>
              <a:rPr lang="en-IN" sz="2000" dirty="0" smtClean="0"/>
              <a:t>death due to malaria- </a:t>
            </a:r>
            <a:r>
              <a:rPr lang="en-IN" sz="2000" dirty="0" smtClean="0">
                <a:solidFill>
                  <a:srgbClr val="FF0000"/>
                </a:solidFill>
              </a:rPr>
              <a:t>0.8 million</a:t>
            </a:r>
            <a:r>
              <a:rPr lang="en-IN" sz="2000" dirty="0" smtClean="0"/>
              <a:t>.</a:t>
            </a:r>
          </a:p>
          <a:p>
            <a:r>
              <a:rPr lang="en-IN" sz="2000" dirty="0" smtClean="0">
                <a:solidFill>
                  <a:srgbClr val="C00000"/>
                </a:solidFill>
              </a:rPr>
              <a:t>1953-</a:t>
            </a:r>
            <a:r>
              <a:rPr lang="en-IN" sz="2000" dirty="0" smtClean="0"/>
              <a:t>        Launching of National malaria control programme(NMCP).</a:t>
            </a:r>
          </a:p>
          <a:p>
            <a:r>
              <a:rPr lang="en-IN" sz="2000" dirty="0" smtClean="0">
                <a:solidFill>
                  <a:srgbClr val="C00000"/>
                </a:solidFill>
              </a:rPr>
              <a:t>1958 </a:t>
            </a:r>
            <a:r>
              <a:rPr lang="en-IN" sz="2000" dirty="0" smtClean="0"/>
              <a:t>–      NMCP was changed to </a:t>
            </a:r>
            <a:r>
              <a:rPr lang="en-IN" sz="2000" dirty="0"/>
              <a:t>National malaria </a:t>
            </a:r>
            <a:r>
              <a:rPr lang="en-IN" sz="2000" dirty="0" smtClean="0"/>
              <a:t>Eradication</a:t>
            </a:r>
          </a:p>
          <a:p>
            <a:pPr>
              <a:buNone/>
            </a:pPr>
            <a:r>
              <a:rPr lang="en-IN" sz="2000" dirty="0" smtClean="0"/>
              <a:t>                       Programme(NMEP).</a:t>
            </a:r>
          </a:p>
          <a:p>
            <a:r>
              <a:rPr lang="en-IN" sz="2000" dirty="0" smtClean="0">
                <a:solidFill>
                  <a:srgbClr val="C00000"/>
                </a:solidFill>
              </a:rPr>
              <a:t>1965</a:t>
            </a:r>
            <a:r>
              <a:rPr lang="en-IN" sz="2000" dirty="0" smtClean="0"/>
              <a:t> –      Cases reduce to </a:t>
            </a:r>
            <a:r>
              <a:rPr lang="en-IN" sz="2000" dirty="0" smtClean="0">
                <a:solidFill>
                  <a:srgbClr val="FF0000"/>
                </a:solidFill>
              </a:rPr>
              <a:t>0.1 million.</a:t>
            </a:r>
          </a:p>
          <a:p>
            <a:r>
              <a:rPr lang="en-IN" sz="2000" dirty="0" smtClean="0">
                <a:solidFill>
                  <a:srgbClr val="C00000"/>
                </a:solidFill>
              </a:rPr>
              <a:t>Early 1970 </a:t>
            </a:r>
            <a:r>
              <a:rPr lang="en-IN" sz="2000" dirty="0" smtClean="0"/>
              <a:t>– Resurgence of malaria.</a:t>
            </a:r>
          </a:p>
          <a:p>
            <a:r>
              <a:rPr lang="en-IN" sz="2000" dirty="0" smtClean="0">
                <a:solidFill>
                  <a:srgbClr val="C00000"/>
                </a:solidFill>
              </a:rPr>
              <a:t>1976</a:t>
            </a:r>
            <a:r>
              <a:rPr lang="en-IN" sz="2000" dirty="0" smtClean="0"/>
              <a:t> –       Malaria cases – </a:t>
            </a:r>
            <a:r>
              <a:rPr lang="en-IN" sz="2000" dirty="0" smtClean="0">
                <a:solidFill>
                  <a:srgbClr val="FF0000"/>
                </a:solidFill>
              </a:rPr>
              <a:t>6.46 million</a:t>
            </a:r>
            <a:r>
              <a:rPr lang="en-IN" sz="2000" dirty="0" smtClean="0"/>
              <a:t>.</a:t>
            </a:r>
          </a:p>
          <a:p>
            <a:r>
              <a:rPr lang="en-IN" sz="2000" dirty="0" smtClean="0">
                <a:solidFill>
                  <a:srgbClr val="C00000"/>
                </a:solidFill>
              </a:rPr>
              <a:t>1977</a:t>
            </a:r>
            <a:r>
              <a:rPr lang="en-IN" sz="2000" dirty="0" smtClean="0"/>
              <a:t> –       Modified plan of operations implemented.</a:t>
            </a:r>
          </a:p>
          <a:p>
            <a:r>
              <a:rPr lang="en-IN" sz="2000" dirty="0" smtClean="0">
                <a:solidFill>
                  <a:srgbClr val="C00000"/>
                </a:solidFill>
              </a:rPr>
              <a:t>1997</a:t>
            </a:r>
            <a:r>
              <a:rPr lang="en-IN" sz="2000" dirty="0" smtClean="0"/>
              <a:t> –       World Bank Assisted Enhanced Malaria Control Project</a:t>
            </a:r>
          </a:p>
          <a:p>
            <a:pPr>
              <a:buNone/>
            </a:pPr>
            <a:r>
              <a:rPr lang="en-IN" sz="2000" dirty="0" smtClean="0"/>
              <a:t>                       (EMCP) launched.</a:t>
            </a:r>
          </a:p>
          <a:p>
            <a:r>
              <a:rPr lang="en-IN" sz="2000" dirty="0" smtClean="0">
                <a:solidFill>
                  <a:srgbClr val="C00000"/>
                </a:solidFill>
              </a:rPr>
              <a:t>1999</a:t>
            </a:r>
            <a:r>
              <a:rPr lang="en-IN" sz="2000" dirty="0" smtClean="0"/>
              <a:t> –      Renaming of programme to National Anti Malaria Programme.</a:t>
            </a:r>
          </a:p>
          <a:p>
            <a:r>
              <a:rPr lang="en-IN" sz="2000" dirty="0" smtClean="0">
                <a:solidFill>
                  <a:srgbClr val="C00000"/>
                </a:solidFill>
              </a:rPr>
              <a:t>2002</a:t>
            </a:r>
            <a:r>
              <a:rPr lang="en-IN" sz="2000" dirty="0" smtClean="0"/>
              <a:t> –     Renaming of NAMP to National Vector borne Disease Control</a:t>
            </a:r>
          </a:p>
          <a:p>
            <a:pPr>
              <a:buNone/>
            </a:pPr>
            <a:r>
              <a:rPr lang="en-IN" sz="2000" dirty="0" smtClean="0"/>
              <a:t>                       Programme. </a:t>
            </a:r>
            <a:endParaRPr lang="en-IN" sz="2000" dirty="0"/>
          </a:p>
          <a:p>
            <a:endParaRPr lang="en-IN" sz="1800" dirty="0"/>
          </a:p>
        </p:txBody>
      </p:sp>
    </p:spTree>
    <p:extLst>
      <p:ext uri="{BB962C8B-B14F-4D97-AF65-F5344CB8AC3E}">
        <p14:creationId xmlns="" xmlns:p14="http://schemas.microsoft.com/office/powerpoint/2010/main" val="372431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N" sz="3200" dirty="0" smtClean="0"/>
              <a:t>CONT.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 fontScale="92500"/>
          </a:bodyPr>
          <a:lstStyle/>
          <a:p>
            <a:r>
              <a:rPr lang="en-IN" sz="2200" dirty="0" smtClean="0">
                <a:solidFill>
                  <a:srgbClr val="C00000"/>
                </a:solidFill>
              </a:rPr>
              <a:t>2005</a:t>
            </a:r>
            <a:r>
              <a:rPr lang="en-IN" sz="2200" dirty="0" smtClean="0"/>
              <a:t> – Global Fund assisted Intensified Malaria Control Project</a:t>
            </a:r>
          </a:p>
          <a:p>
            <a:pPr>
              <a:buNone/>
            </a:pPr>
            <a:r>
              <a:rPr lang="en-IN" sz="2200" dirty="0" smtClean="0"/>
              <a:t>                   (IMCP) launched.</a:t>
            </a:r>
          </a:p>
          <a:p>
            <a:r>
              <a:rPr lang="en-IN" sz="2200" dirty="0" smtClean="0">
                <a:solidFill>
                  <a:srgbClr val="C00000"/>
                </a:solidFill>
              </a:rPr>
              <a:t>2005</a:t>
            </a:r>
            <a:r>
              <a:rPr lang="en-IN" sz="2200" dirty="0" smtClean="0"/>
              <a:t> – Introduction of RDT in the programme.</a:t>
            </a:r>
          </a:p>
          <a:p>
            <a:r>
              <a:rPr lang="en-IN" sz="2200" dirty="0" smtClean="0">
                <a:solidFill>
                  <a:srgbClr val="C00000"/>
                </a:solidFill>
              </a:rPr>
              <a:t>2006</a:t>
            </a:r>
            <a:r>
              <a:rPr lang="en-IN" sz="2200" dirty="0" smtClean="0"/>
              <a:t> – ACT introduced in areas showing </a:t>
            </a:r>
            <a:r>
              <a:rPr lang="en-IN" sz="2200" dirty="0" err="1" smtClean="0"/>
              <a:t>Chloroquine</a:t>
            </a:r>
            <a:r>
              <a:rPr lang="en-IN" sz="2200" dirty="0" smtClean="0"/>
              <a:t> resistance</a:t>
            </a:r>
          </a:p>
          <a:p>
            <a:pPr>
              <a:buNone/>
            </a:pPr>
            <a:r>
              <a:rPr lang="en-IN" sz="2200" dirty="0" smtClean="0"/>
              <a:t>                   in falciparum malaria.</a:t>
            </a:r>
          </a:p>
          <a:p>
            <a:r>
              <a:rPr lang="en-IN" sz="2200" dirty="0" smtClean="0">
                <a:solidFill>
                  <a:srgbClr val="C00000"/>
                </a:solidFill>
              </a:rPr>
              <a:t>2008</a:t>
            </a:r>
            <a:r>
              <a:rPr lang="en-IN" sz="2200" dirty="0" smtClean="0"/>
              <a:t> – ACT extended to high Pf predominant districts covering</a:t>
            </a:r>
          </a:p>
          <a:p>
            <a:pPr>
              <a:buNone/>
            </a:pPr>
            <a:r>
              <a:rPr lang="en-IN" sz="2200" dirty="0" smtClean="0"/>
              <a:t>                   about 95 % Pf cases.</a:t>
            </a:r>
          </a:p>
          <a:p>
            <a:r>
              <a:rPr lang="en-IN" sz="2200" dirty="0" smtClean="0">
                <a:solidFill>
                  <a:srgbClr val="C00000"/>
                </a:solidFill>
              </a:rPr>
              <a:t>2008 </a:t>
            </a:r>
            <a:r>
              <a:rPr lang="en-IN" sz="2200" dirty="0" smtClean="0"/>
              <a:t>– World Bank supported National malaria control project</a:t>
            </a:r>
          </a:p>
          <a:p>
            <a:pPr>
              <a:buNone/>
            </a:pPr>
            <a:r>
              <a:rPr lang="en-IN" sz="2200" dirty="0" smtClean="0"/>
              <a:t>                   launched.</a:t>
            </a:r>
          </a:p>
          <a:p>
            <a:r>
              <a:rPr lang="en-IN" sz="2200" dirty="0" smtClean="0">
                <a:solidFill>
                  <a:srgbClr val="C00000"/>
                </a:solidFill>
              </a:rPr>
              <a:t>2009</a:t>
            </a:r>
            <a:r>
              <a:rPr lang="en-IN" sz="2200" dirty="0" smtClean="0"/>
              <a:t> – Introduction of LLINs.</a:t>
            </a:r>
          </a:p>
          <a:p>
            <a:r>
              <a:rPr lang="en-IN" sz="2200" dirty="0" smtClean="0">
                <a:solidFill>
                  <a:srgbClr val="C00000"/>
                </a:solidFill>
              </a:rPr>
              <a:t>2010</a:t>
            </a:r>
            <a:r>
              <a:rPr lang="en-IN" sz="2200" dirty="0" smtClean="0"/>
              <a:t> – New drug policy 2010.</a:t>
            </a:r>
          </a:p>
          <a:p>
            <a:r>
              <a:rPr lang="en-IN" sz="2200" dirty="0" smtClean="0">
                <a:solidFill>
                  <a:srgbClr val="C00000"/>
                </a:solidFill>
              </a:rPr>
              <a:t>2012</a:t>
            </a:r>
            <a:r>
              <a:rPr lang="en-IN" sz="2200" dirty="0" smtClean="0"/>
              <a:t> – introduction of bivalent RDT.</a:t>
            </a:r>
          </a:p>
          <a:p>
            <a:r>
              <a:rPr lang="en-IN" sz="2200" dirty="0" smtClean="0">
                <a:solidFill>
                  <a:srgbClr val="C00000"/>
                </a:solidFill>
              </a:rPr>
              <a:t>2013</a:t>
            </a:r>
            <a:r>
              <a:rPr lang="en-IN" sz="2200" dirty="0" smtClean="0"/>
              <a:t> – New Drug policy 2013.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91364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46482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r>
              <a:rPr lang="en-US" sz="2800" b="1" dirty="0" smtClean="0">
                <a:solidFill>
                  <a:srgbClr val="C00000"/>
                </a:solidFill>
              </a:rPr>
              <a:t>Goals –</a:t>
            </a:r>
          </a:p>
          <a:p>
            <a:pPr marL="0" indent="0">
              <a:buNone/>
            </a:pPr>
            <a:r>
              <a:rPr lang="en-US" sz="2400" dirty="0" smtClean="0"/>
              <a:t>1. Screening all fever cases suspected for Malaria.</a:t>
            </a:r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2. Treating all </a:t>
            </a:r>
            <a:r>
              <a:rPr lang="en-US" sz="2400" dirty="0" smtClean="0">
                <a:solidFill>
                  <a:srgbClr val="00B050"/>
                </a:solidFill>
              </a:rPr>
              <a:t>P. Falciparum </a:t>
            </a:r>
            <a:r>
              <a:rPr lang="en-US" sz="2400" dirty="0" smtClean="0"/>
              <a:t>cases with full course of     effective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Artemisinin</a:t>
            </a:r>
            <a:r>
              <a:rPr lang="en-US" sz="2400" dirty="0" smtClean="0"/>
              <a:t>  based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Combination Therapy (ACT) </a:t>
            </a:r>
            <a:r>
              <a:rPr lang="en-US" sz="2400" dirty="0" smtClean="0"/>
              <a:t>and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Primaquine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n-US" sz="2400" dirty="0" smtClean="0"/>
              <a:t> and all </a:t>
            </a:r>
            <a:r>
              <a:rPr lang="en-US" sz="2400" dirty="0" smtClean="0">
                <a:solidFill>
                  <a:srgbClr val="00B050"/>
                </a:solidFill>
              </a:rPr>
              <a:t>P. </a:t>
            </a:r>
            <a:r>
              <a:rPr lang="en-US" sz="2400" dirty="0" err="1" smtClean="0">
                <a:solidFill>
                  <a:srgbClr val="00B050"/>
                </a:solidFill>
              </a:rPr>
              <a:t>Vivax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cases with 3 days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Chloroquine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and 14 days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Primaquine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 smtClean="0"/>
              <a:t>Cont.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3. Equipping </a:t>
            </a:r>
            <a:r>
              <a:rPr lang="en-US" sz="2800" dirty="0"/>
              <a:t>all health institutions, especially </a:t>
            </a:r>
            <a:r>
              <a:rPr lang="en-US" sz="2800" dirty="0" smtClean="0"/>
              <a:t>in</a:t>
            </a:r>
          </a:p>
          <a:p>
            <a:pPr>
              <a:buNone/>
            </a:pPr>
            <a:r>
              <a:rPr lang="en-US" sz="2800" dirty="0"/>
              <a:t> </a:t>
            </a:r>
            <a:r>
              <a:rPr lang="en-US" sz="2800" dirty="0" smtClean="0"/>
              <a:t>    high </a:t>
            </a:r>
            <a:r>
              <a:rPr lang="en-US" sz="2800" dirty="0"/>
              <a:t>risk areas, with microscopy facility </a:t>
            </a:r>
            <a:r>
              <a:rPr lang="en-US" sz="2800" dirty="0" smtClean="0"/>
              <a:t>and</a:t>
            </a:r>
          </a:p>
          <a:p>
            <a:pPr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  <a:r>
              <a:rPr lang="en-US" sz="2800" dirty="0" smtClean="0">
                <a:solidFill>
                  <a:srgbClr val="00B050"/>
                </a:solidFill>
              </a:rPr>
              <a:t>Rapid </a:t>
            </a:r>
            <a:r>
              <a:rPr lang="en-US" sz="2800" dirty="0">
                <a:solidFill>
                  <a:srgbClr val="00B050"/>
                </a:solidFill>
              </a:rPr>
              <a:t>Diagnostic Test (RDT) </a:t>
            </a:r>
            <a:r>
              <a:rPr lang="en-US" sz="2800" dirty="0"/>
              <a:t>for emergency </a:t>
            </a:r>
            <a:r>
              <a:rPr lang="en-US" sz="2800" dirty="0" smtClean="0"/>
              <a:t>use</a:t>
            </a:r>
          </a:p>
          <a:p>
            <a:pPr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  <a:r>
              <a:rPr lang="en-US" sz="2800" dirty="0"/>
              <a:t>and injectable 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Artemisinin</a:t>
            </a:r>
            <a:r>
              <a:rPr lang="en-US" sz="2800" dirty="0"/>
              <a:t> derivatives.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/>
              <a:t>4. Strengthening all district and sub-district </a:t>
            </a:r>
            <a:endParaRPr lang="en-US" sz="2800" dirty="0" smtClean="0"/>
          </a:p>
          <a:p>
            <a:pPr>
              <a:buNone/>
            </a:pPr>
            <a:r>
              <a:rPr lang="en-US" sz="2800" dirty="0"/>
              <a:t> </a:t>
            </a:r>
            <a:r>
              <a:rPr lang="en-US" sz="2800" dirty="0" smtClean="0"/>
              <a:t>    hospitals </a:t>
            </a:r>
            <a:r>
              <a:rPr lang="en-US" sz="2800" dirty="0"/>
              <a:t>in Malaria endemic areas as per </a:t>
            </a:r>
            <a:r>
              <a:rPr lang="en-US" sz="2800" dirty="0" smtClean="0"/>
              <a:t>Indian</a:t>
            </a:r>
          </a:p>
          <a:p>
            <a:pPr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  <a:r>
              <a:rPr lang="en-US" sz="2800" dirty="0"/>
              <a:t>Public Health Standards (IPHS) with facilities </a:t>
            </a:r>
            <a:r>
              <a:rPr lang="en-US" sz="2800" dirty="0" smtClean="0"/>
              <a:t>for</a:t>
            </a:r>
          </a:p>
          <a:p>
            <a:pPr>
              <a:buNone/>
            </a:pPr>
            <a:r>
              <a:rPr lang="en-US" sz="2800" dirty="0"/>
              <a:t> </a:t>
            </a:r>
            <a:r>
              <a:rPr lang="en-US" sz="2800" dirty="0" smtClean="0"/>
              <a:t>    management </a:t>
            </a:r>
            <a:r>
              <a:rPr lang="en-US" sz="2800" dirty="0"/>
              <a:t>of severe Malaria cases.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53163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1341</TotalTime>
  <Words>742</Words>
  <Application>Microsoft Office PowerPoint</Application>
  <PresentationFormat>On-screen Show (4:3)</PresentationFormat>
  <Paragraphs>105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Civic</vt:lpstr>
      <vt:lpstr>National Malaria Eradication Programme</vt:lpstr>
      <vt:lpstr>INTRODUCTION</vt:lpstr>
      <vt:lpstr>Life Cycle Of Malaria</vt:lpstr>
      <vt:lpstr>Why there is a Need of this programme?</vt:lpstr>
      <vt:lpstr>Cont.</vt:lpstr>
      <vt:lpstr>Milestones of malaria control activities in India</vt:lpstr>
      <vt:lpstr>CONT.</vt:lpstr>
      <vt:lpstr>Objectives</vt:lpstr>
      <vt:lpstr>Cont.</vt:lpstr>
      <vt:lpstr>Treatment </vt:lpstr>
      <vt:lpstr>Slide 11</vt:lpstr>
      <vt:lpstr>Malaria Control Strategies</vt:lpstr>
      <vt:lpstr>CONT.</vt:lpstr>
      <vt:lpstr>Integrated Vector Control Measures</vt:lpstr>
      <vt:lpstr>Slide 15</vt:lpstr>
      <vt:lpstr>Slide 16</vt:lpstr>
      <vt:lpstr> Anti Malaria Month Campaign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242</cp:revision>
  <dcterms:created xsi:type="dcterms:W3CDTF">2016-09-05T17:41:32Z</dcterms:created>
  <dcterms:modified xsi:type="dcterms:W3CDTF">2020-05-05T05:15:26Z</dcterms:modified>
</cp:coreProperties>
</file>