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3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C1696-DC53-CF49-8329-5E748E6292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704811-ADEF-BD88-771B-FB3D0702B0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D60C9-9A68-C67B-AFE7-FBE95D45A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8804-B445-460E-AF0F-5C543621EFF9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45644-0EE3-857F-E359-516D6360E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E7A04-5B61-14CD-3E29-913C4AAF1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CB835-6FA1-4C71-9697-FB333DB424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072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ED4B8-DBE3-3E2C-4B15-D75DEE728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450F90-A748-7D2B-F575-F6AC837E1B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AAA21-96CD-A45A-8BE8-2E621C6AC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8804-B445-460E-AF0F-5C543621EFF9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DC64F-CE45-9C92-6252-C771DCA78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BD5C9-5103-39EB-3299-A8369D41A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CB835-6FA1-4C71-9697-FB333DB424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2846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D3E3E1-D55F-B355-99DC-DB3CA5A13D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72B720-2BE1-D460-CB2C-4030DA0562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C3A784-58AF-8A85-72BB-5AF8D7DC7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8804-B445-460E-AF0F-5C543621EFF9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06A23-F9CC-9D5A-0812-5B3753868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24786-FD42-2A43-D019-F4884318D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CB835-6FA1-4C71-9697-FB333DB424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1445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D8605-E843-7A50-F357-31FC22640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E8171-4C67-4E04-C4F2-27DD3DD8E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D298D-01AD-0081-CD37-A94FFAA94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8804-B445-460E-AF0F-5C543621EFF9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3757D-596A-23F2-7B0B-5421326BF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85645-79E0-0DC4-CE84-A214EAECF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CB835-6FA1-4C71-9697-FB333DB424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9325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AE281-1A51-C840-13B5-540494F26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F277DF-AFFA-7225-837D-23B00CBA4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A24B7-7684-15E8-4A52-55D2C367C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8804-B445-460E-AF0F-5C543621EFF9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38060-04CE-DE1F-CE2D-89B1782EF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0FC8E-EF74-B262-AE79-CECBAF66F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CB835-6FA1-4C71-9697-FB333DB424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8179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B1B4F-890A-60CB-DE4C-5A214AA0A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A43F8-3054-C3F9-7A1E-ABEB39D86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B0DE07-E442-186E-1965-DEE9316D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B925B2-6EBD-E260-AE5A-2E0D7A3FD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8804-B445-460E-AF0F-5C543621EFF9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2F121C-3404-D9D3-97FF-32D803A22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D964EB-7B35-AC09-A022-D367098C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CB835-6FA1-4C71-9697-FB333DB424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2696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A2B7B-186D-08AB-9270-55EED93E6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70FB1A-EA8F-3688-25D1-C8C52BB0A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AA0FAB-2430-E9E5-8222-221D277358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21B3BF-FCA7-4C8D-CCFB-1B1B60B7EE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7F3CC5-53B0-D717-2325-B85A3FF0D2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18D57C-7AF9-A247-F5B6-58F7C54FD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8804-B445-460E-AF0F-5C543621EFF9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95DC00-E3E3-4AE5-03E3-DFD79036F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8EB522-9BE9-64C0-6179-617A0362F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CB835-6FA1-4C71-9697-FB333DB424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4289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E5D82-B52E-EC54-810B-41B1DF255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B564EA-CBA7-781E-F829-BCEF0F7A6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8804-B445-460E-AF0F-5C543621EFF9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139AA-FF86-3D41-337E-E62C6CC30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BA8FA9-0426-51DD-B7D4-F450F7743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CB835-6FA1-4C71-9697-FB333DB424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6841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B0B28F-D7A2-5436-C2D0-B94DC29E1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8804-B445-460E-AF0F-5C543621EFF9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008FE1-7B57-36AA-D714-B24E57BBA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D13D7C-CB17-75FE-50FA-CC16F3F4F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CB835-6FA1-4C71-9697-FB333DB424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958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1DAB0-0728-EC96-EC4E-CA586B1A5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CAE6D-E734-2D44-406E-19900A248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019E40-75A4-7E31-CFC5-2C50BFFB32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F8231C-B46E-1D76-0467-EC54D453F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8804-B445-460E-AF0F-5C543621EFF9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520848-B2E5-99F2-D0BC-53B44CF52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04FA-5A80-75F3-A95A-48752DA10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CB835-6FA1-4C71-9697-FB333DB424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9540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56F31-C78E-0844-043D-1736750A0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EFB994-6C1F-D131-00F1-3678BC337A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E30C4C-C17D-A848-B949-C22E13F76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2C1666-F78B-ECC4-E94C-C5D387B23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8804-B445-460E-AF0F-5C543621EFF9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7D3D10-7AAF-9612-720B-BCC56F327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AD533C-540D-77D6-2B78-9AA050498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CB835-6FA1-4C71-9697-FB333DB424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4714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48B794-20F3-9729-846B-DB00D5C81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3B387F-AB1D-E4D3-FD95-38D5FC68F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AD0F6-2BE8-4EB2-C0F7-EC6629FD1E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F8804-B445-460E-AF0F-5C543621EFF9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FCACB-55EE-CCD5-828D-1C42B55924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C7F2C-2FF0-B35C-2DC1-2C09FF8F49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CB835-6FA1-4C71-9697-FB333DB424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2847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47EC0-292B-65F3-1051-EB3BC615C2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PHIMOSIS 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45E333-5356-3280-C1D7-F21620B649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b="1" u="sng" dirty="0"/>
              <a:t>Presented by:</a:t>
            </a:r>
          </a:p>
          <a:p>
            <a:r>
              <a:rPr lang="en-US" sz="2000" dirty="0">
                <a:solidFill>
                  <a:srgbClr val="002060"/>
                </a:solidFill>
              </a:rPr>
              <a:t>Dr Pranali Manthanwar</a:t>
            </a:r>
            <a:endParaRPr lang="en-IN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094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71E6-E799-8647-073A-B2C886D9E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198784"/>
            <a:ext cx="10515600" cy="16634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pic>
        <p:nvPicPr>
          <p:cNvPr id="1026" name="Picture 2" descr="Basic Anatomy: The Penis | Embarrassing Problems">
            <a:extLst>
              <a:ext uri="{FF2B5EF4-FFF2-40B4-BE49-F238E27FC236}">
                <a16:creationId xmlns:a16="http://schemas.microsoft.com/office/drawing/2014/main" id="{782003FE-619F-2484-1CCC-CB2BC19CAB0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338" y="496541"/>
            <a:ext cx="8017565" cy="616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4975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22194-B75D-ECAC-792B-24190C3D7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291548"/>
            <a:ext cx="10515600" cy="73577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8F9597B-5539-071B-677A-173AE6DDAA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9548" y="291548"/>
            <a:ext cx="6188765" cy="6930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214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BB02A-3183-1D41-F893-50DEA5DD2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159026"/>
            <a:ext cx="10515600" cy="206099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pic>
        <p:nvPicPr>
          <p:cNvPr id="2050" name="Picture 2" descr="Schematic penis anatomy. | Download Scientific Diagram">
            <a:extLst>
              <a:ext uri="{FF2B5EF4-FFF2-40B4-BE49-F238E27FC236}">
                <a16:creationId xmlns:a16="http://schemas.microsoft.com/office/drawing/2014/main" id="{6EA26DE5-28C6-4467-22C4-4EA7B51291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331" y="702365"/>
            <a:ext cx="8574156" cy="6155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190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C0ADE-4645-72ED-3548-F1251B6D0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2527"/>
          </a:xfrm>
        </p:spPr>
        <p:txBody>
          <a:bodyPr>
            <a:normAutofit/>
          </a:bodyPr>
          <a:lstStyle/>
          <a:p>
            <a:r>
              <a:rPr lang="en-US" sz="3200" dirty="0"/>
              <a:t>PHIMOSIS</a:t>
            </a:r>
            <a:endParaRPr lang="en-IN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EE8F6-3C34-3825-96E7-BBC6E82FA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7652"/>
            <a:ext cx="10515600" cy="5249311"/>
          </a:xfrm>
        </p:spPr>
        <p:txBody>
          <a:bodyPr>
            <a:normAutofit/>
          </a:bodyPr>
          <a:lstStyle/>
          <a:p>
            <a:r>
              <a:rPr lang="en-US" sz="2000" dirty="0"/>
              <a:t>At birth the foreskin is adherent to the glans penis. These adhesions separate spontaneously with </a:t>
            </a:r>
            <a:r>
              <a:rPr lang="en-US" sz="2000" dirty="0" err="1"/>
              <a:t>time.allowing</a:t>
            </a:r>
            <a:r>
              <a:rPr lang="en-US" sz="2000" dirty="0"/>
              <a:t> the foreskin to became retractile.</a:t>
            </a:r>
          </a:p>
          <a:p>
            <a:r>
              <a:rPr lang="en-US" sz="2000" dirty="0"/>
              <a:t>At 1yr of age about 50% of boys have a non retractile foreskin.</a:t>
            </a:r>
          </a:p>
          <a:p>
            <a:r>
              <a:rPr lang="en-US" sz="2000" dirty="0"/>
              <a:t>By 4yrs of age this declined to 10% and by 16 </a:t>
            </a:r>
            <a:r>
              <a:rPr lang="en-US" sz="2000" dirty="0" err="1"/>
              <a:t>yrs</a:t>
            </a:r>
            <a:r>
              <a:rPr lang="en-US" sz="2000" dirty="0"/>
              <a:t> of age to just 1%.</a:t>
            </a:r>
          </a:p>
          <a:p>
            <a:r>
              <a:rPr lang="en-US" sz="2000" dirty="0" err="1"/>
              <a:t>Balloning</a:t>
            </a:r>
            <a:r>
              <a:rPr lang="en-US" sz="2000" dirty="0"/>
              <a:t> of the normal non retractile foreskin may occur with micturition.</a:t>
            </a:r>
          </a:p>
          <a:p>
            <a:r>
              <a:rPr lang="en-US" sz="2000" dirty="0"/>
              <a:t>Gentle retraction of the foreskin at bath time helps to maintain hygiene but forceful retraction should never be attempted.</a:t>
            </a:r>
          </a:p>
          <a:p>
            <a:r>
              <a:rPr lang="en-IN" sz="2000" dirty="0"/>
              <a:t>The presence of preputial adhesions when the foreskin remains partially adherent to the glans is normal and resolves spontaneously</a:t>
            </a:r>
          </a:p>
          <a:p>
            <a:r>
              <a:rPr lang="en-IN" sz="2000" dirty="0"/>
              <a:t>Physiological adhesions between the foreskin and the glans penis may persist until 6 </a:t>
            </a:r>
            <a:r>
              <a:rPr lang="en-IN" sz="2000" dirty="0" err="1"/>
              <a:t>yrs</a:t>
            </a:r>
            <a:r>
              <a:rPr lang="en-IN" sz="2000" dirty="0"/>
              <a:t> or more giving impression that the prepuce will not retract.</a:t>
            </a:r>
          </a:p>
          <a:p>
            <a:r>
              <a:rPr lang="en-IN" sz="2000" dirty="0"/>
              <a:t>This condition should not be confused with the true  phimosis in boys with scarring of the prepuce ,which will not retract without fissuring.</a:t>
            </a:r>
          </a:p>
          <a:p>
            <a:r>
              <a:rPr lang="en-IN" sz="2000" dirty="0"/>
              <a:t>In this case the aperture in the prepuce may be so tight as to cause urinary obstruction.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13789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6DF39-E979-BFEC-3238-1DA425C84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8301"/>
          </a:xfrm>
        </p:spPr>
        <p:txBody>
          <a:bodyPr>
            <a:normAutofit/>
          </a:bodyPr>
          <a:lstStyle/>
          <a:p>
            <a:r>
              <a:rPr lang="en-US" sz="3200" dirty="0"/>
              <a:t>AETIOLOGY:</a:t>
            </a:r>
            <a:endParaRPr lang="en-IN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C8223-771D-347F-E5F0-C058A44B7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3426"/>
            <a:ext cx="10515600" cy="5103537"/>
          </a:xfrm>
        </p:spPr>
        <p:txBody>
          <a:bodyPr>
            <a:normAutofit lnSpcReduction="10000"/>
          </a:bodyPr>
          <a:lstStyle/>
          <a:p>
            <a:r>
              <a:rPr lang="en-US" sz="2000" b="1" dirty="0"/>
              <a:t>CONGENITAL:</a:t>
            </a:r>
          </a:p>
          <a:p>
            <a:pPr marL="0" indent="0">
              <a:buNone/>
            </a:pPr>
            <a:r>
              <a:rPr lang="en-US" sz="2000" dirty="0"/>
              <a:t>In this case </a:t>
            </a:r>
            <a:r>
              <a:rPr lang="en-US" sz="2000" dirty="0" err="1"/>
              <a:t>prepuceal</a:t>
            </a:r>
            <a:r>
              <a:rPr lang="en-US" sz="2000" dirty="0"/>
              <a:t> orifice is narrow since birth. In extreme case sac balloons out when patient micturate and weak thin stream of urine flows.</a:t>
            </a:r>
          </a:p>
          <a:p>
            <a:pPr marL="0" indent="0">
              <a:buNone/>
            </a:pPr>
            <a:r>
              <a:rPr lang="en-US" sz="2000" b="1" dirty="0"/>
              <a:t>ACQUIRED:</a:t>
            </a:r>
          </a:p>
          <a:p>
            <a:pPr marL="0" indent="0">
              <a:buNone/>
            </a:pPr>
            <a:r>
              <a:rPr lang="en-US" sz="2000" b="1" dirty="0"/>
              <a:t>1)Inflammatory: </a:t>
            </a:r>
            <a:r>
              <a:rPr lang="en-US" sz="2000" dirty="0"/>
              <a:t>Long standing inflammation of the glans (balanitis) or of the prepuce (</a:t>
            </a:r>
            <a:r>
              <a:rPr lang="en-US" sz="2000" dirty="0" err="1"/>
              <a:t>posthitis</a:t>
            </a:r>
            <a:r>
              <a:rPr lang="en-US" sz="2000" dirty="0"/>
              <a:t>)   or a combination of both (balanoposthitis).</a:t>
            </a:r>
          </a:p>
          <a:p>
            <a:pPr marL="0" indent="0">
              <a:buNone/>
            </a:pPr>
            <a:r>
              <a:rPr lang="en-US" sz="2000" b="1" dirty="0"/>
              <a:t>2)Traumatic: </a:t>
            </a:r>
            <a:r>
              <a:rPr lang="en-US" sz="2000" dirty="0"/>
              <a:t>Trauma to the prepuce may cause </a:t>
            </a:r>
            <a:r>
              <a:rPr lang="en-US" sz="2000" dirty="0" err="1"/>
              <a:t>prepuceal</a:t>
            </a:r>
            <a:r>
              <a:rPr lang="en-US" sz="2000" dirty="0"/>
              <a:t> fibrosis resulting in narrowing of the </a:t>
            </a:r>
            <a:r>
              <a:rPr lang="en-US" sz="2000" dirty="0" err="1"/>
              <a:t>openingof</a:t>
            </a:r>
            <a:r>
              <a:rPr lang="en-US" sz="2000" dirty="0"/>
              <a:t> the prepuce.</a:t>
            </a:r>
          </a:p>
          <a:p>
            <a:pPr marL="0" indent="0">
              <a:buNone/>
            </a:pPr>
            <a:r>
              <a:rPr lang="en-US" sz="2000" b="1" dirty="0"/>
              <a:t>3)Neoplastic:</a:t>
            </a:r>
            <a:r>
              <a:rPr lang="en-US" sz="2000" dirty="0"/>
              <a:t> underlying carcinoma may lead to narrowing of </a:t>
            </a:r>
            <a:r>
              <a:rPr lang="en-US" sz="2000" dirty="0" err="1"/>
              <a:t>prepuceal</a:t>
            </a:r>
            <a:r>
              <a:rPr lang="en-US" sz="2000" dirty="0"/>
              <a:t> orifice.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</a:rPr>
              <a:t>Clinical features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</a:rPr>
              <a:t>Symptoms</a:t>
            </a:r>
          </a:p>
          <a:p>
            <a:pPr marL="0" indent="0">
              <a:buNone/>
            </a:pPr>
            <a:r>
              <a:rPr lang="en-US" sz="2000" dirty="0"/>
              <a:t>Difficulty in micturition</a:t>
            </a:r>
          </a:p>
          <a:p>
            <a:pPr marL="0" indent="0">
              <a:buNone/>
            </a:pPr>
            <a:r>
              <a:rPr lang="en-US" sz="2000" dirty="0" err="1"/>
              <a:t>Balloning</a:t>
            </a:r>
            <a:r>
              <a:rPr lang="en-US" sz="2000" dirty="0"/>
              <a:t> of prepuce</a:t>
            </a:r>
          </a:p>
          <a:p>
            <a:pPr marL="0" indent="0">
              <a:buNone/>
            </a:pPr>
            <a:r>
              <a:rPr lang="en-US" sz="2000" dirty="0"/>
              <a:t>Thin stream of urine</a:t>
            </a:r>
            <a:r>
              <a:rPr lang="en-US" sz="2000" b="1" dirty="0"/>
              <a:t>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700000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71CAA-EF1D-087D-4609-C47547C8C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172278"/>
            <a:ext cx="10515600" cy="192847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D40069B-2B55-1B03-FB4B-0D673C1110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31" y="1395412"/>
            <a:ext cx="6096000" cy="4067175"/>
          </a:xfrm>
        </p:spPr>
      </p:pic>
      <p:pic>
        <p:nvPicPr>
          <p:cNvPr id="1026" name="Picture 2" descr="Types of phimosis. penis medical vector illustration. Stock Vector | Adobe  Stock">
            <a:extLst>
              <a:ext uri="{FF2B5EF4-FFF2-40B4-BE49-F238E27FC236}">
                <a16:creationId xmlns:a16="http://schemas.microsoft.com/office/drawing/2014/main" id="{213E84D2-852C-83A5-D880-E37BF10F36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485" y="1539531"/>
            <a:ext cx="4988201" cy="3310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6258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23CFD-084D-AF84-EA4C-1E4E6F55A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251792"/>
            <a:ext cx="10515600" cy="113334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A4AC7-778C-4868-FD14-7E6ABCB0E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6"/>
            <a:ext cx="10515600" cy="58118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In old age recurrent balanitis causes purulent discharge through orifice.</a:t>
            </a:r>
          </a:p>
          <a:p>
            <a:pPr marL="0" indent="0">
              <a:buNone/>
            </a:pPr>
            <a:r>
              <a:rPr lang="en-US" sz="1800" dirty="0"/>
              <a:t>Occasionally paraphimosis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Local Examinations: </a:t>
            </a:r>
            <a:r>
              <a:rPr lang="en-US" sz="1800" dirty="0"/>
              <a:t> When opening of </a:t>
            </a:r>
            <a:r>
              <a:rPr lang="en-US" sz="1800" dirty="0" err="1"/>
              <a:t>peni</a:t>
            </a:r>
            <a:r>
              <a:rPr lang="en-US" sz="1800" dirty="0"/>
              <a:t> sis to small cannot retracted to </a:t>
            </a:r>
            <a:r>
              <a:rPr lang="en-US" sz="1800" dirty="0" err="1"/>
              <a:t>backover</a:t>
            </a:r>
            <a:r>
              <a:rPr lang="en-US" sz="1800" dirty="0"/>
              <a:t> </a:t>
            </a:r>
            <a:r>
              <a:rPr lang="en-US" sz="1800" dirty="0" err="1"/>
              <a:t>gans</a:t>
            </a:r>
            <a:r>
              <a:rPr lang="en-US" sz="1800" dirty="0"/>
              <a:t> penis its phimosis.</a:t>
            </a:r>
          </a:p>
          <a:p>
            <a:pPr marL="0" indent="0">
              <a:buNone/>
            </a:pPr>
            <a:r>
              <a:rPr lang="en-US" sz="1800" dirty="0"/>
              <a:t>In case of adult one should carefully examine for infection of glance, prepuce ,carcinoma.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Complication:</a:t>
            </a:r>
          </a:p>
          <a:p>
            <a:pPr marL="0" indent="0">
              <a:buNone/>
            </a:pPr>
            <a:r>
              <a:rPr lang="en-US" sz="1800" dirty="0"/>
              <a:t>Balanoposthitis </a:t>
            </a:r>
          </a:p>
          <a:p>
            <a:pPr marL="0" indent="0">
              <a:buNone/>
            </a:pPr>
            <a:r>
              <a:rPr lang="en-US" sz="1800" dirty="0" err="1"/>
              <a:t>Prepuceal</a:t>
            </a:r>
            <a:r>
              <a:rPr lang="en-US" sz="1800" dirty="0"/>
              <a:t> stone or calculus- when smegma retained for years to cause calculus</a:t>
            </a:r>
          </a:p>
          <a:p>
            <a:pPr marL="0" indent="0">
              <a:buNone/>
            </a:pPr>
            <a:r>
              <a:rPr lang="en-US" sz="1800" dirty="0"/>
              <a:t>Paraphimosis</a:t>
            </a:r>
          </a:p>
          <a:p>
            <a:pPr marL="0" indent="0">
              <a:buNone/>
            </a:pPr>
            <a:r>
              <a:rPr lang="en-US" sz="1800" dirty="0" err="1"/>
              <a:t>Obustruction</a:t>
            </a:r>
            <a:r>
              <a:rPr lang="en-US" sz="1800" dirty="0"/>
              <a:t> to flow of urine, hydroureter, hydronephrosis. In this case one must exclude pin hole meatus or atresia.</a:t>
            </a:r>
          </a:p>
        </p:txBody>
      </p:sp>
    </p:spTree>
    <p:extLst>
      <p:ext uri="{BB962C8B-B14F-4D97-AF65-F5344CB8AC3E}">
        <p14:creationId xmlns:p14="http://schemas.microsoft.com/office/powerpoint/2010/main" val="4086769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70F51-D45F-3B0D-539E-DEE0B6BF8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304800"/>
            <a:ext cx="10515600" cy="60325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13002-C7FE-2FE9-F51E-38CCDF4AD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4151"/>
            <a:ext cx="10515600" cy="565281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</a:rPr>
              <a:t>TREATMENT:</a:t>
            </a:r>
          </a:p>
          <a:p>
            <a:pPr marL="0" indent="0">
              <a:buNone/>
            </a:pPr>
            <a:r>
              <a:rPr lang="en-US" sz="2000" dirty="0"/>
              <a:t>Circumcision</a:t>
            </a:r>
          </a:p>
          <a:p>
            <a:pPr marL="0" indent="0">
              <a:buNone/>
            </a:pPr>
            <a:r>
              <a:rPr lang="en-US" sz="2000" dirty="0"/>
              <a:t>Under GA (child), Local anesthesia (adult)</a:t>
            </a:r>
          </a:p>
          <a:p>
            <a:pPr marL="0" indent="0">
              <a:buNone/>
            </a:pPr>
            <a:r>
              <a:rPr lang="en-US" sz="2000" dirty="0"/>
              <a:t>                       </a:t>
            </a:r>
          </a:p>
          <a:p>
            <a:pPr marL="0" indent="0">
              <a:buNone/>
            </a:pPr>
            <a:r>
              <a:rPr lang="en-US" sz="2000" dirty="0"/>
              <a:t>            All sub </a:t>
            </a:r>
            <a:r>
              <a:rPr lang="en-US" sz="2000" dirty="0" err="1"/>
              <a:t>prepuceal</a:t>
            </a:r>
            <a:r>
              <a:rPr lang="en-US" sz="2000" dirty="0"/>
              <a:t> adhesion are </a:t>
            </a:r>
            <a:r>
              <a:rPr lang="en-US" sz="2000" dirty="0" err="1"/>
              <a:t>severd</a:t>
            </a:r>
            <a:r>
              <a:rPr lang="en-US" sz="2000" dirty="0"/>
              <a:t> by blunt dissection with probe (circumference)</a:t>
            </a:r>
          </a:p>
          <a:p>
            <a:pPr marL="0" indent="0">
              <a:buNone/>
            </a:pPr>
            <a:r>
              <a:rPr lang="en-US" sz="2000" dirty="0"/>
              <a:t>                             </a:t>
            </a:r>
            <a:endParaRPr lang="en-IN" sz="2000" dirty="0"/>
          </a:p>
          <a:p>
            <a:pPr marL="0" indent="0">
              <a:buNone/>
            </a:pPr>
            <a:r>
              <a:rPr lang="en-IN" dirty="0"/>
              <a:t>     </a:t>
            </a:r>
            <a:r>
              <a:rPr lang="en-IN" sz="2000" dirty="0"/>
              <a:t>2 pairs of artery </a:t>
            </a:r>
            <a:r>
              <a:rPr lang="en-IN" sz="2000" dirty="0" err="1"/>
              <a:t>forcep</a:t>
            </a:r>
            <a:r>
              <a:rPr lang="en-IN" sz="2000" dirty="0"/>
              <a:t> are applied to prepuce and dorsal slit is made with scissor </a:t>
            </a:r>
            <a:r>
              <a:rPr lang="en-IN" sz="2000" dirty="0" err="1"/>
              <a:t>upto</a:t>
            </a:r>
            <a:r>
              <a:rPr lang="en-IN" sz="2000" dirty="0"/>
              <a:t> 1cm of corona                                  </a:t>
            </a:r>
          </a:p>
          <a:p>
            <a:pPr marL="0" indent="0">
              <a:buNone/>
            </a:pPr>
            <a:r>
              <a:rPr lang="en-IN" sz="2000" dirty="0"/>
              <a:t>Prepuce with mucus membrane layer is divided </a:t>
            </a:r>
            <a:r>
              <a:rPr lang="en-IN" sz="2000" dirty="0" err="1"/>
              <a:t>ll</a:t>
            </a:r>
            <a:r>
              <a:rPr lang="en-IN" sz="2000" dirty="0"/>
              <a:t> to corona </a:t>
            </a:r>
            <a:r>
              <a:rPr lang="en-IN" sz="2000" dirty="0" err="1"/>
              <a:t>glandis</a:t>
            </a:r>
            <a:r>
              <a:rPr lang="en-IN" sz="2000" dirty="0"/>
              <a:t> </a:t>
            </a:r>
            <a:r>
              <a:rPr lang="en-IN" sz="2000" dirty="0" err="1"/>
              <a:t>upto</a:t>
            </a:r>
            <a:r>
              <a:rPr lang="en-IN" sz="2000" dirty="0"/>
              <a:t> frenulum is reached.</a:t>
            </a:r>
          </a:p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r>
              <a:rPr lang="en-IN" sz="2000" dirty="0"/>
              <a:t>Artery </a:t>
            </a:r>
            <a:r>
              <a:rPr lang="en-IN" sz="2000" dirty="0" err="1"/>
              <a:t>forcep</a:t>
            </a:r>
            <a:r>
              <a:rPr lang="en-IN" sz="2000" dirty="0"/>
              <a:t> is applied to secure artery of frenum and then </a:t>
            </a:r>
            <a:r>
              <a:rPr lang="en-IN" sz="2000" dirty="0" err="1"/>
              <a:t>devision</a:t>
            </a:r>
            <a:r>
              <a:rPr lang="en-IN" sz="2000" dirty="0"/>
              <a:t> of foreskin is completed (catgut )              </a:t>
            </a:r>
          </a:p>
          <a:p>
            <a:pPr marL="0" indent="0">
              <a:buNone/>
            </a:pPr>
            <a:r>
              <a:rPr lang="en-IN" sz="2000" dirty="0"/>
              <a:t>Now, skin of prepuce is sutured with mucus membrane with interrupted fine catgut suture.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70C6EC22-39AB-D561-055D-EFED245E6774}"/>
              </a:ext>
            </a:extLst>
          </p:cNvPr>
          <p:cNvSpPr/>
          <p:nvPr/>
        </p:nvSpPr>
        <p:spPr>
          <a:xfrm>
            <a:off x="2570922" y="1762539"/>
            <a:ext cx="212035" cy="3372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156050A3-6820-B432-8859-AC6BE70D53D5}"/>
              </a:ext>
            </a:extLst>
          </p:cNvPr>
          <p:cNvSpPr/>
          <p:nvPr/>
        </p:nvSpPr>
        <p:spPr>
          <a:xfrm>
            <a:off x="2570922" y="2570922"/>
            <a:ext cx="212035" cy="3372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5F87E899-C8D0-DCAC-9A57-C2F3F80D8E59}"/>
              </a:ext>
            </a:extLst>
          </p:cNvPr>
          <p:cNvSpPr/>
          <p:nvPr/>
        </p:nvSpPr>
        <p:spPr>
          <a:xfrm>
            <a:off x="2570922" y="3429000"/>
            <a:ext cx="212035" cy="3372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A48A4984-DB4C-7EAE-4015-3387DAF54CA7}"/>
              </a:ext>
            </a:extLst>
          </p:cNvPr>
          <p:cNvSpPr/>
          <p:nvPr/>
        </p:nvSpPr>
        <p:spPr>
          <a:xfrm>
            <a:off x="2570922" y="4121426"/>
            <a:ext cx="212035" cy="3372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01A3F053-FFAF-061A-1951-A6C0B7E489E5}"/>
              </a:ext>
            </a:extLst>
          </p:cNvPr>
          <p:cNvSpPr/>
          <p:nvPr/>
        </p:nvSpPr>
        <p:spPr>
          <a:xfrm>
            <a:off x="2570922" y="4956313"/>
            <a:ext cx="212035" cy="3372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3236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484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PHIMOSIS </vt:lpstr>
      <vt:lpstr>PowerPoint Presentation</vt:lpstr>
      <vt:lpstr>PowerPoint Presentation</vt:lpstr>
      <vt:lpstr>PowerPoint Presentation</vt:lpstr>
      <vt:lpstr>PHIMOSIS</vt:lpstr>
      <vt:lpstr>AETIOLOGY: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PHIMOSIS AND PARAPHIMOSIS</dc:title>
  <dc:creator>pranali</dc:creator>
  <cp:lastModifiedBy>pranali</cp:lastModifiedBy>
  <cp:revision>4</cp:revision>
  <dcterms:created xsi:type="dcterms:W3CDTF">2023-03-30T08:02:31Z</dcterms:created>
  <dcterms:modified xsi:type="dcterms:W3CDTF">2023-03-31T05:27:00Z</dcterms:modified>
</cp:coreProperties>
</file>