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74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FD78026-5938-4CA2-AFA4-04070B0910D4}" type="datetimeFigureOut">
              <a:rPr lang="en-US" smtClean="0"/>
              <a:t>6/7/2021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C200EEC-A3D8-4870-88CA-397C48262A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8026-5938-4CA2-AFA4-04070B0910D4}" type="datetimeFigureOut">
              <a:rPr lang="en-US" smtClean="0"/>
              <a:t>6/7/2021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0EEC-A3D8-4870-88CA-397C48262A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8026-5938-4CA2-AFA4-04070B0910D4}" type="datetimeFigureOut">
              <a:rPr lang="en-US" smtClean="0"/>
              <a:t>6/7/2021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0EEC-A3D8-4870-88CA-397C48262A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FD78026-5938-4CA2-AFA4-04070B0910D4}" type="datetimeFigureOut">
              <a:rPr lang="en-US" smtClean="0"/>
              <a:t>6/7/2021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0EEC-A3D8-4870-88CA-397C48262A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FD78026-5938-4CA2-AFA4-04070B0910D4}" type="datetimeFigureOut">
              <a:rPr lang="en-US" smtClean="0"/>
              <a:t>6/7/2021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C200EEC-A3D8-4870-88CA-397C48262A5C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FD78026-5938-4CA2-AFA4-04070B0910D4}" type="datetimeFigureOut">
              <a:rPr lang="en-US" smtClean="0"/>
              <a:t>6/7/2021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C200EEC-A3D8-4870-88CA-397C48262A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FD78026-5938-4CA2-AFA4-04070B0910D4}" type="datetimeFigureOut">
              <a:rPr lang="en-US" smtClean="0"/>
              <a:t>6/7/2021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C200EEC-A3D8-4870-88CA-397C48262A5C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8026-5938-4CA2-AFA4-04070B0910D4}" type="datetimeFigureOut">
              <a:rPr lang="en-US" smtClean="0"/>
              <a:t>6/7/2021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0EEC-A3D8-4870-88CA-397C48262A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FD78026-5938-4CA2-AFA4-04070B0910D4}" type="datetimeFigureOut">
              <a:rPr lang="en-US" smtClean="0"/>
              <a:t>6/7/2021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C200EEC-A3D8-4870-88CA-397C48262A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FD78026-5938-4CA2-AFA4-04070B0910D4}" type="datetimeFigureOut">
              <a:rPr lang="en-US" smtClean="0"/>
              <a:t>6/7/2021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C200EEC-A3D8-4870-88CA-397C48262A5C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FD78026-5938-4CA2-AFA4-04070B0910D4}" type="datetimeFigureOut">
              <a:rPr lang="en-US" smtClean="0"/>
              <a:t>6/7/2021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C200EEC-A3D8-4870-88CA-397C48262A5C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FD78026-5938-4CA2-AFA4-04070B0910D4}" type="datetimeFigureOut">
              <a:rPr lang="en-US" smtClean="0"/>
              <a:t>6/7/2021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C200EEC-A3D8-4870-88CA-397C48262A5C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642918"/>
            <a:ext cx="6643734" cy="1795456"/>
          </a:xfrm>
        </p:spPr>
        <p:txBody>
          <a:bodyPr>
            <a:noAutofit/>
          </a:bodyPr>
          <a:lstStyle/>
          <a:p>
            <a:r>
              <a:rPr lang="hi-IN" sz="11500" b="1" dirty="0" smtClean="0">
                <a:solidFill>
                  <a:srgbClr val="7030A0"/>
                </a:solidFill>
                <a:latin typeface="DVOT-SurekhMR" pitchFamily="2" charset="0"/>
                <a:cs typeface="DVOT-SurekhMR" pitchFamily="2" charset="0"/>
              </a:rPr>
              <a:t>कण्टकारी</a:t>
            </a:r>
            <a:endParaRPr lang="en-IN" sz="11500" b="1" dirty="0">
              <a:solidFill>
                <a:srgbClr val="7030A0"/>
              </a:solidFill>
              <a:latin typeface="DVOT-SurekhMR" pitchFamily="2" charset="0"/>
              <a:cs typeface="DVOT-SurekhMR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643182"/>
            <a:ext cx="8394489" cy="40005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97576"/>
          </a:xfrm>
        </p:spPr>
        <p:txBody>
          <a:bodyPr/>
          <a:lstStyle/>
          <a:p>
            <a:r>
              <a:rPr lang="hi-IN" b="1" dirty="0" smtClean="0">
                <a:solidFill>
                  <a:schemeClr val="accent1"/>
                </a:solidFill>
              </a:rPr>
              <a:t> </a:t>
            </a:r>
            <a:r>
              <a:rPr lang="hi-IN" b="1" dirty="0" smtClean="0">
                <a:solidFill>
                  <a:srgbClr val="FFFF00"/>
                </a:solidFill>
              </a:rPr>
              <a:t>मात्रा</a:t>
            </a:r>
            <a:r>
              <a:rPr lang="hi-IN" b="1" dirty="0" smtClean="0">
                <a:solidFill>
                  <a:schemeClr val="accent1"/>
                </a:solidFill>
              </a:rPr>
              <a:t> 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>          क्वाथ- ४० ते ८० मिलि. </a:t>
            </a:r>
            <a:br>
              <a:rPr lang="hi-IN" dirty="0" smtClean="0"/>
            </a:br>
            <a:r>
              <a:rPr lang="hi-IN" dirty="0" smtClean="0"/>
              <a:t>          बीजचूर्ण-१ ते २ </a:t>
            </a:r>
            <a:r>
              <a:rPr lang="hi-IN" dirty="0" smtClean="0"/>
              <a:t>ग्रॅम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 </a:t>
            </a:r>
            <a:r>
              <a:rPr lang="hi-IN" b="1" dirty="0" smtClean="0">
                <a:solidFill>
                  <a:srgbClr val="FFFF00"/>
                </a:solidFill>
              </a:rPr>
              <a:t>कल्प</a:t>
            </a:r>
            <a:r>
              <a:rPr lang="hi-IN" dirty="0" smtClean="0"/>
              <a:t> 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     </a:t>
            </a:r>
            <a:r>
              <a:rPr lang="hi-IN" dirty="0" smtClean="0"/>
              <a:t> </a:t>
            </a:r>
            <a:r>
              <a:rPr lang="hi-IN" dirty="0" smtClean="0"/>
              <a:t>व्याघ्रीहरीतकी, कंटकारीघृत, कंटकारी अवलेह.</a:t>
            </a:r>
            <a:endParaRPr lang="en-IN" dirty="0"/>
          </a:p>
        </p:txBody>
      </p:sp>
      <p:pic>
        <p:nvPicPr>
          <p:cNvPr id="4" name="Picture 3" descr="Ayurvedic_Medicines-141120190622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3929066"/>
            <a:ext cx="5910442" cy="27717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7364"/>
            <a:ext cx="8686800" cy="4597444"/>
          </a:xfrm>
        </p:spPr>
        <p:txBody>
          <a:bodyPr>
            <a:normAutofit/>
          </a:bodyPr>
          <a:lstStyle/>
          <a:p>
            <a:r>
              <a:rPr lang="hi-IN" sz="3400" dirty="0" smtClean="0"/>
              <a:t>कण्टकारी सरा तिक्ता कटुका दीपनी लघुः । </a:t>
            </a:r>
            <a:br>
              <a:rPr lang="hi-IN" sz="3400" dirty="0" smtClean="0"/>
            </a:br>
            <a:r>
              <a:rPr lang="hi-IN" sz="3400" dirty="0" smtClean="0"/>
              <a:t>रूक्षोष्णा पाचनी कासश्वासज्वर कफानिलान् ।</a:t>
            </a:r>
            <a:br>
              <a:rPr lang="hi-IN" sz="3400" dirty="0" smtClean="0"/>
            </a:br>
            <a:r>
              <a:rPr lang="hi-IN" sz="3400" dirty="0" smtClean="0"/>
              <a:t>निहन्ति </a:t>
            </a:r>
            <a:r>
              <a:rPr lang="hi-IN" sz="3400" dirty="0" smtClean="0"/>
              <a:t>पीनसश्वासपार्श्वपीडाहृदामयान् </a:t>
            </a:r>
            <a:r>
              <a:rPr lang="hi-IN" sz="3400" dirty="0" smtClean="0"/>
              <a:t>। </a:t>
            </a:r>
            <a:endParaRPr lang="en-IN" sz="3400" dirty="0" smtClean="0"/>
          </a:p>
          <a:p>
            <a:pPr>
              <a:buNone/>
            </a:pPr>
            <a:r>
              <a:rPr lang="en-IN" sz="3400" dirty="0" smtClean="0"/>
              <a:t> </a:t>
            </a:r>
            <a:r>
              <a:rPr lang="en-IN" sz="3400" dirty="0" smtClean="0"/>
              <a:t>                                                    </a:t>
            </a:r>
            <a:r>
              <a:rPr lang="hi-IN" sz="3400" dirty="0" smtClean="0"/>
              <a:t>भा</a:t>
            </a:r>
            <a:r>
              <a:rPr lang="hi-IN" sz="3400" dirty="0" smtClean="0"/>
              <a:t>. </a:t>
            </a:r>
            <a:r>
              <a:rPr lang="hi-IN" sz="3400" dirty="0" smtClean="0"/>
              <a:t>प्र</a:t>
            </a:r>
            <a:r>
              <a:rPr lang="en-IN" sz="3400" dirty="0" smtClean="0"/>
              <a:t> 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929190"/>
          </a:xfrm>
        </p:spPr>
        <p:txBody>
          <a:bodyPr/>
          <a:lstStyle/>
          <a:p>
            <a:r>
              <a:rPr lang="hi-IN" b="1" dirty="0" smtClean="0">
                <a:solidFill>
                  <a:srgbClr val="FFFF00"/>
                </a:solidFill>
              </a:rPr>
              <a:t>गण</a:t>
            </a:r>
            <a:r>
              <a:rPr lang="hi-IN" dirty="0" smtClean="0"/>
              <a:t> - कासहर, कण्ठ्य, शीतप्रशमन. </a:t>
            </a:r>
            <a:endParaRPr lang="en-IN" dirty="0" smtClean="0"/>
          </a:p>
          <a:p>
            <a:endParaRPr lang="en-IN" dirty="0" smtClean="0"/>
          </a:p>
          <a:p>
            <a:r>
              <a:rPr lang="hi-IN" b="1" dirty="0" smtClean="0">
                <a:solidFill>
                  <a:srgbClr val="FFFF00"/>
                </a:solidFill>
              </a:rPr>
              <a:t>कुल</a:t>
            </a:r>
            <a:r>
              <a:rPr lang="hi-IN" b="1" dirty="0" smtClean="0"/>
              <a:t> </a:t>
            </a:r>
            <a:r>
              <a:rPr lang="hi-IN" dirty="0" smtClean="0"/>
              <a:t>- </a:t>
            </a:r>
            <a:r>
              <a:rPr lang="hi-IN" dirty="0" smtClean="0"/>
              <a:t>कण्टकारीकुल </a:t>
            </a:r>
            <a:r>
              <a:rPr lang="hi-IN" dirty="0" smtClean="0"/>
              <a:t>(</a:t>
            </a:r>
            <a:r>
              <a:rPr lang="en-IN" dirty="0" err="1" smtClean="0"/>
              <a:t>Solanaceae</a:t>
            </a:r>
            <a:r>
              <a:rPr lang="en-IN" dirty="0" smtClean="0"/>
              <a:t>)</a:t>
            </a:r>
          </a:p>
          <a:p>
            <a:endParaRPr lang="en-IN" dirty="0" smtClean="0"/>
          </a:p>
          <a:p>
            <a:r>
              <a:rPr lang="hi-IN" b="1" dirty="0" smtClean="0">
                <a:solidFill>
                  <a:srgbClr val="FFFF00"/>
                </a:solidFill>
              </a:rPr>
              <a:t>लॅटिन नाव </a:t>
            </a:r>
            <a:r>
              <a:rPr lang="hi-IN" dirty="0" smtClean="0"/>
              <a:t>-  </a:t>
            </a:r>
            <a:r>
              <a:rPr lang="en-IN" dirty="0" err="1" smtClean="0"/>
              <a:t>Solanum</a:t>
            </a:r>
            <a:r>
              <a:rPr lang="en-IN" dirty="0" smtClean="0"/>
              <a:t> </a:t>
            </a:r>
            <a:r>
              <a:rPr lang="en-IN" dirty="0" err="1" smtClean="0"/>
              <a:t>xanthocarpum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r>
              <a:rPr lang="hi-IN" dirty="0" smtClean="0">
                <a:solidFill>
                  <a:srgbClr val="FFFF00"/>
                </a:solidFill>
              </a:rPr>
              <a:t>पर्याय</a:t>
            </a:r>
            <a:r>
              <a:rPr lang="hi-IN" dirty="0" smtClean="0"/>
              <a:t> </a:t>
            </a:r>
            <a:r>
              <a:rPr lang="hi-IN" dirty="0" smtClean="0"/>
              <a:t>- दुःस्पर्शा, व्याघ्री, क्षुद्रकण्टका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58204" cy="6240518"/>
          </a:xfrm>
        </p:spPr>
        <p:txBody>
          <a:bodyPr/>
          <a:lstStyle/>
          <a:p>
            <a:r>
              <a:rPr lang="hi-IN" b="1" dirty="0" smtClean="0">
                <a:solidFill>
                  <a:srgbClr val="FFFF00"/>
                </a:solidFill>
              </a:rPr>
              <a:t>स्वरूप</a:t>
            </a:r>
            <a:r>
              <a:rPr lang="en-IN" b="1" dirty="0" smtClean="0">
                <a:solidFill>
                  <a:schemeClr val="accent1"/>
                </a:solidFill>
              </a:rPr>
              <a:t>  </a:t>
            </a:r>
          </a:p>
          <a:p>
            <a:pPr>
              <a:buNone/>
            </a:pPr>
            <a:r>
              <a:rPr lang="en-IN" b="1" dirty="0" smtClean="0">
                <a:solidFill>
                  <a:schemeClr val="bg1"/>
                </a:solidFill>
              </a:rPr>
              <a:t> </a:t>
            </a:r>
            <a:r>
              <a:rPr lang="en-IN" b="1" dirty="0" smtClean="0">
                <a:solidFill>
                  <a:schemeClr val="bg1"/>
                </a:solidFill>
              </a:rPr>
              <a:t>   </a:t>
            </a:r>
            <a:r>
              <a:rPr lang="hi-IN" dirty="0" smtClean="0"/>
              <a:t>जमिनीवर </a:t>
            </a:r>
            <a:r>
              <a:rPr lang="hi-IN" dirty="0" smtClean="0"/>
              <a:t>पसरणारे बहुवर्षायू काटेरी क्षुप</a:t>
            </a:r>
            <a:r>
              <a:rPr lang="hi-IN" dirty="0" smtClean="0"/>
              <a:t>.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>
                <a:solidFill>
                  <a:srgbClr val="FFC000"/>
                </a:solidFill>
              </a:rPr>
              <a:t>पर्ण</a:t>
            </a:r>
            <a:r>
              <a:rPr lang="hi-IN" dirty="0" smtClean="0"/>
              <a:t> </a:t>
            </a:r>
            <a:r>
              <a:rPr lang="hi-IN" dirty="0" smtClean="0"/>
              <a:t>१० ते १२.५ सेंमी लांब.</a:t>
            </a:r>
            <a:br>
              <a:rPr lang="hi-IN" dirty="0" smtClean="0"/>
            </a:br>
            <a:r>
              <a:rPr lang="en-IN" dirty="0" smtClean="0"/>
              <a:t>        </a:t>
            </a:r>
            <a:r>
              <a:rPr lang="hi-IN" dirty="0" smtClean="0"/>
              <a:t>पानांवर </a:t>
            </a:r>
            <a:r>
              <a:rPr lang="hi-IN" dirty="0" smtClean="0"/>
              <a:t>लहान पिवळे काटे असतात.</a:t>
            </a:r>
            <a:br>
              <a:rPr lang="hi-IN" dirty="0" smtClean="0"/>
            </a:br>
            <a:r>
              <a:rPr lang="hi-IN" dirty="0" smtClean="0">
                <a:solidFill>
                  <a:srgbClr val="FFC000"/>
                </a:solidFill>
              </a:rPr>
              <a:t>पुष्प</a:t>
            </a:r>
            <a:r>
              <a:rPr lang="hi-IN" dirty="0" smtClean="0"/>
              <a:t> - निळे</a:t>
            </a:r>
            <a:br>
              <a:rPr lang="hi-IN" dirty="0" smtClean="0"/>
            </a:br>
            <a:r>
              <a:rPr lang="hi-IN" dirty="0" smtClean="0">
                <a:solidFill>
                  <a:srgbClr val="FFC000"/>
                </a:solidFill>
              </a:rPr>
              <a:t>फल</a:t>
            </a:r>
            <a:r>
              <a:rPr lang="hi-IN" dirty="0" smtClean="0"/>
              <a:t>- गोल. कच्चे असता पांढऱ्या रेषा असलेले व </a:t>
            </a:r>
            <a:r>
              <a:rPr lang="en-IN" dirty="0" smtClean="0"/>
              <a:t>    </a:t>
            </a:r>
            <a:r>
              <a:rPr lang="hi-IN" dirty="0" smtClean="0"/>
              <a:t>हिरवे </a:t>
            </a:r>
            <a:r>
              <a:rPr lang="hi-IN" dirty="0" smtClean="0"/>
              <a:t>आणि पिकल्यावर पिवळ्या रंगाचे.</a:t>
            </a:r>
            <a:br>
              <a:rPr lang="hi-IN" dirty="0" smtClean="0"/>
            </a:br>
            <a:r>
              <a:rPr lang="hi-IN" dirty="0" smtClean="0">
                <a:solidFill>
                  <a:srgbClr val="FFC000"/>
                </a:solidFill>
              </a:rPr>
              <a:t>बीज</a:t>
            </a:r>
            <a:r>
              <a:rPr lang="hi-IN" dirty="0" smtClean="0"/>
              <a:t>-लहान, </a:t>
            </a:r>
            <a:r>
              <a:rPr lang="hi-IN" dirty="0" smtClean="0"/>
              <a:t>चमकदार.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</a:t>
            </a:r>
            <a:r>
              <a:rPr lang="hi-IN" dirty="0" smtClean="0"/>
              <a:t>ग्रीष्मात </a:t>
            </a:r>
            <a:r>
              <a:rPr lang="hi-IN" dirty="0" smtClean="0"/>
              <a:t>फुले व फळे येतात.</a:t>
            </a:r>
            <a:endParaRPr lang="en-IN" dirty="0"/>
          </a:p>
        </p:txBody>
      </p:sp>
      <p:pic>
        <p:nvPicPr>
          <p:cNvPr id="4" name="Picture 3" descr="51kWGXzSrW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0" y="3971925"/>
            <a:ext cx="4762500" cy="28860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hi-IN" b="1" dirty="0" smtClean="0">
                <a:solidFill>
                  <a:srgbClr val="FFFF00"/>
                </a:solidFill>
              </a:rPr>
              <a:t>प्रकार</a:t>
            </a:r>
            <a:r>
              <a:rPr lang="hi-IN" dirty="0" smtClean="0"/>
              <a:t>- </a:t>
            </a:r>
            <a:r>
              <a:rPr lang="en-IN" dirty="0" smtClean="0"/>
              <a:t>1. </a:t>
            </a:r>
            <a:r>
              <a:rPr lang="hi-IN" dirty="0" smtClean="0"/>
              <a:t>नीलपुष्पा </a:t>
            </a: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           2. </a:t>
            </a:r>
            <a:r>
              <a:rPr lang="hi-IN" dirty="0" smtClean="0"/>
              <a:t>श्वेतपुष्पा</a:t>
            </a:r>
            <a:r>
              <a:rPr lang="hi-IN" dirty="0" smtClean="0"/>
              <a:t>. </a:t>
            </a:r>
            <a:endParaRPr lang="en-IN" dirty="0" smtClean="0"/>
          </a:p>
          <a:p>
            <a:r>
              <a:rPr lang="hi-IN" b="1" dirty="0" smtClean="0">
                <a:solidFill>
                  <a:srgbClr val="FFFF00"/>
                </a:solidFill>
              </a:rPr>
              <a:t>उपयुक्तांग</a:t>
            </a:r>
            <a:r>
              <a:rPr lang="hi-IN" dirty="0" smtClean="0"/>
              <a:t> </a:t>
            </a:r>
            <a:r>
              <a:rPr lang="hi-IN" dirty="0" smtClean="0"/>
              <a:t>- पंचांग, फळ, मूळ. </a:t>
            </a:r>
            <a:endParaRPr lang="en-IN" dirty="0" smtClean="0"/>
          </a:p>
          <a:p>
            <a:r>
              <a:rPr lang="hi-IN" b="1" dirty="0" smtClean="0">
                <a:solidFill>
                  <a:srgbClr val="FFFF00"/>
                </a:solidFill>
              </a:rPr>
              <a:t>उत्पत्तिस्थान</a:t>
            </a:r>
            <a:r>
              <a:rPr lang="hi-IN" dirty="0" smtClean="0">
                <a:solidFill>
                  <a:srgbClr val="FFFF00"/>
                </a:solidFill>
              </a:rPr>
              <a:t> </a:t>
            </a:r>
            <a:r>
              <a:rPr lang="hi-IN" dirty="0" smtClean="0"/>
              <a:t>- भारतात </a:t>
            </a:r>
            <a:r>
              <a:rPr lang="hi-IN" dirty="0" smtClean="0"/>
              <a:t>सर्वत्र.</a:t>
            </a:r>
            <a:endParaRPr lang="en-IN" dirty="0" smtClean="0"/>
          </a:p>
          <a:p>
            <a:r>
              <a:rPr lang="hi-IN" b="1" dirty="0" smtClean="0">
                <a:solidFill>
                  <a:srgbClr val="FFFF00"/>
                </a:solidFill>
              </a:rPr>
              <a:t>रासायनिक </a:t>
            </a:r>
            <a:r>
              <a:rPr lang="hi-IN" b="1" dirty="0" smtClean="0">
                <a:solidFill>
                  <a:srgbClr val="FFFF00"/>
                </a:solidFill>
              </a:rPr>
              <a:t>संघटन</a:t>
            </a:r>
            <a:r>
              <a:rPr lang="hi-IN" dirty="0" smtClean="0"/>
              <a:t>- पंचागात वसा, राळयुक्त पदार्थ व डायसोजेनिन असते. फळात सोलॅनिन </a:t>
            </a:r>
            <a:r>
              <a:rPr lang="hi-IN" dirty="0" smtClean="0"/>
              <a:t>असते.</a:t>
            </a:r>
            <a:endParaRPr lang="en-IN" dirty="0" smtClean="0"/>
          </a:p>
          <a:p>
            <a:endParaRPr lang="en-IN" b="1" dirty="0" smtClean="0">
              <a:solidFill>
                <a:schemeClr val="bg1"/>
              </a:solidFill>
            </a:endParaRPr>
          </a:p>
          <a:p>
            <a:pPr lvl="1"/>
            <a:r>
              <a:rPr lang="hi-IN" b="1" dirty="0" smtClean="0">
                <a:solidFill>
                  <a:srgbClr val="FFFF00"/>
                </a:solidFill>
              </a:rPr>
              <a:t>गुण</a:t>
            </a:r>
            <a:r>
              <a:rPr lang="hi-IN" dirty="0" smtClean="0"/>
              <a:t> </a:t>
            </a:r>
            <a:r>
              <a:rPr lang="hi-IN" dirty="0" smtClean="0"/>
              <a:t>-</a:t>
            </a:r>
            <a:br>
              <a:rPr lang="hi-IN" dirty="0" smtClean="0"/>
            </a:b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>
                <a:solidFill>
                  <a:srgbClr val="FFC000"/>
                </a:solidFill>
              </a:rPr>
              <a:t>रस</a:t>
            </a:r>
            <a:r>
              <a:rPr lang="hi-IN" dirty="0" smtClean="0"/>
              <a:t> -  तिक्त, कटु </a:t>
            </a:r>
            <a:br>
              <a:rPr lang="hi-IN" dirty="0" smtClean="0"/>
            </a:br>
            <a:r>
              <a:rPr lang="hi-IN" dirty="0" smtClean="0">
                <a:solidFill>
                  <a:srgbClr val="FFC000"/>
                </a:solidFill>
              </a:rPr>
              <a:t>विपाक</a:t>
            </a:r>
            <a:r>
              <a:rPr lang="hi-IN" dirty="0" smtClean="0"/>
              <a:t> - कटु</a:t>
            </a:r>
            <a:br>
              <a:rPr lang="hi-IN" dirty="0" smtClean="0"/>
            </a:br>
            <a:r>
              <a:rPr lang="hi-IN" dirty="0" smtClean="0">
                <a:solidFill>
                  <a:srgbClr val="FFC000"/>
                </a:solidFill>
              </a:rPr>
              <a:t>वीर्य</a:t>
            </a:r>
            <a:r>
              <a:rPr lang="hi-IN" dirty="0" smtClean="0"/>
              <a:t> - उष्ण.</a:t>
            </a:r>
            <a:br>
              <a:rPr lang="hi-IN" dirty="0" smtClean="0"/>
            </a:br>
            <a:r>
              <a:rPr lang="hi-IN" dirty="0" smtClean="0">
                <a:solidFill>
                  <a:srgbClr val="FFC000"/>
                </a:solidFill>
              </a:rPr>
              <a:t>मु. गुण </a:t>
            </a:r>
            <a:r>
              <a:rPr lang="hi-IN" dirty="0" smtClean="0"/>
              <a:t>- लघु, रूक्ष, सर.</a:t>
            </a:r>
            <a:endParaRPr lang="en-IN" dirty="0"/>
          </a:p>
        </p:txBody>
      </p:sp>
      <p:pic>
        <p:nvPicPr>
          <p:cNvPr id="4" name="Picture 3" descr="The-plant-fruits-of-Solanum-xanthocarpum-a-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234" y="3143248"/>
            <a:ext cx="2446766" cy="37147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69080"/>
          </a:xfrm>
        </p:spPr>
        <p:txBody>
          <a:bodyPr/>
          <a:lstStyle/>
          <a:p>
            <a:r>
              <a:rPr lang="hi-IN" b="1" dirty="0" smtClean="0">
                <a:solidFill>
                  <a:srgbClr val="FFFF00"/>
                </a:solidFill>
              </a:rPr>
              <a:t>प्रमुख कार्य 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>कृमीदंतामध्ये कण्टकारीफळाचा दंतभागी धूपन करण्यासाठी वापर करावा. </a:t>
            </a:r>
            <a:br>
              <a:rPr lang="hi-IN" dirty="0" smtClean="0"/>
            </a:br>
            <a:r>
              <a:rPr lang="hi-IN" dirty="0" smtClean="0"/>
              <a:t>पोटात दिल्याने कण्टकारीचा मुख्य उपयोग कफवातज कास श्वासात </a:t>
            </a:r>
            <a:r>
              <a:rPr lang="hi-IN" dirty="0" smtClean="0"/>
              <a:t>होतो.</a:t>
            </a:r>
            <a:endParaRPr lang="en-IN" dirty="0" smtClean="0"/>
          </a:p>
          <a:p>
            <a:endParaRPr lang="en-IN" b="1" dirty="0" smtClean="0">
              <a:solidFill>
                <a:schemeClr val="accent1"/>
              </a:solidFill>
            </a:endParaRPr>
          </a:p>
          <a:p>
            <a:pPr algn="ctr"/>
            <a:r>
              <a:rPr lang="en-IN" b="1" dirty="0" smtClean="0">
                <a:solidFill>
                  <a:srgbClr val="FFFF00"/>
                </a:solidFill>
              </a:rPr>
              <a:t>        </a:t>
            </a:r>
            <a:r>
              <a:rPr lang="hi-IN" b="1" dirty="0" smtClean="0">
                <a:solidFill>
                  <a:srgbClr val="FFFF00"/>
                </a:solidFill>
              </a:rPr>
              <a:t>दोषघ्नता</a:t>
            </a:r>
            <a:r>
              <a:rPr lang="hi-IN" dirty="0" smtClean="0"/>
              <a:t> 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>       </a:t>
            </a:r>
            <a:r>
              <a:rPr lang="en-IN" dirty="0" smtClean="0"/>
              <a:t>       </a:t>
            </a:r>
            <a:r>
              <a:rPr lang="hi-IN" dirty="0" smtClean="0"/>
              <a:t>  </a:t>
            </a:r>
            <a:r>
              <a:rPr lang="hi-IN" dirty="0" smtClean="0"/>
              <a:t>सर्व </a:t>
            </a:r>
            <a:r>
              <a:rPr lang="hi-IN" dirty="0" smtClean="0"/>
              <a:t>गुणांनी कफघ्न. </a:t>
            </a:r>
            <a:br>
              <a:rPr lang="hi-IN" dirty="0" smtClean="0"/>
            </a:br>
            <a:r>
              <a:rPr lang="hi-IN" dirty="0" smtClean="0"/>
              <a:t>         </a:t>
            </a:r>
            <a:r>
              <a:rPr lang="en-IN" dirty="0" smtClean="0"/>
              <a:t>              </a:t>
            </a:r>
            <a:r>
              <a:rPr lang="hi-IN" dirty="0" smtClean="0"/>
              <a:t>उष्ण </a:t>
            </a:r>
            <a:r>
              <a:rPr lang="hi-IN" dirty="0" smtClean="0"/>
              <a:t>असल्याने वातघ्न. </a:t>
            </a:r>
            <a:br>
              <a:rPr lang="hi-IN" dirty="0" smtClean="0"/>
            </a:br>
            <a:r>
              <a:rPr lang="hi-IN" dirty="0" smtClean="0"/>
              <a:t>        </a:t>
            </a:r>
            <a:r>
              <a:rPr lang="en-IN" dirty="0" smtClean="0"/>
              <a:t>                  </a:t>
            </a:r>
            <a:r>
              <a:rPr lang="hi-IN" dirty="0" smtClean="0"/>
              <a:t> </a:t>
            </a:r>
            <a:r>
              <a:rPr lang="hi-IN" dirty="0" smtClean="0"/>
              <a:t>कफस्थानांवर विशेष कार्य.</a:t>
            </a:r>
            <a:endParaRPr lang="en-IN" dirty="0"/>
          </a:p>
        </p:txBody>
      </p:sp>
      <p:pic>
        <p:nvPicPr>
          <p:cNvPr id="4" name="Picture 3" descr="solanum-xanthocarpum-yellow-berried-night-shade-9614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357562"/>
            <a:ext cx="2928958" cy="32147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72386" cy="1071546"/>
          </a:xfrm>
        </p:spPr>
        <p:txBody>
          <a:bodyPr/>
          <a:lstStyle/>
          <a:p>
            <a:r>
              <a:rPr lang="hi-IN" b="1" dirty="0" smtClean="0"/>
              <a:t>आभ्यंतर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92500"/>
          </a:bodyPr>
          <a:lstStyle/>
          <a:p>
            <a:r>
              <a:rPr lang="hi-IN" b="1" dirty="0" smtClean="0">
                <a:solidFill>
                  <a:srgbClr val="FFC000"/>
                </a:solidFill>
              </a:rPr>
              <a:t>1] अन्न व पुरीषवह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>कटुतिक्तरस व उष्णवीर्य यांमुळे दीपन-पाचन. तिक्तरसामुळे व तीक्ष्ण असल्याने दुष्टकफाचा नाश </a:t>
            </a:r>
            <a:r>
              <a:rPr lang="hi-IN" dirty="0" smtClean="0"/>
              <a:t>होतो.</a:t>
            </a:r>
            <a:endParaRPr lang="en-IN" dirty="0" smtClean="0"/>
          </a:p>
          <a:p>
            <a:endParaRPr lang="en-IN" b="1" dirty="0" smtClean="0">
              <a:solidFill>
                <a:srgbClr val="FFFF00"/>
              </a:solidFill>
            </a:endParaRPr>
          </a:p>
          <a:p>
            <a:r>
              <a:rPr lang="hi-IN" b="1" dirty="0" smtClean="0">
                <a:solidFill>
                  <a:srgbClr val="FFC000"/>
                </a:solidFill>
              </a:rPr>
              <a:t>2]प्राणवह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en-IN" dirty="0" smtClean="0">
                <a:solidFill>
                  <a:srgbClr val="92D050"/>
                </a:solidFill>
              </a:rPr>
              <a:t>a) </a:t>
            </a:r>
            <a:r>
              <a:rPr lang="hi-IN" dirty="0" smtClean="0">
                <a:solidFill>
                  <a:srgbClr val="92D050"/>
                </a:solidFill>
              </a:rPr>
              <a:t>कण्ठ्य </a:t>
            </a:r>
            <a:r>
              <a:rPr lang="hi-IN" dirty="0" smtClean="0"/>
              <a:t>- कटु आणि उष्ण असल्याने कण्ठ्यस्थित कफाचे विलयन करून कण्ठ्य कार्य करते.</a:t>
            </a:r>
            <a:br>
              <a:rPr lang="hi-IN" dirty="0" smtClean="0"/>
            </a:br>
            <a:r>
              <a:rPr lang="en-IN" dirty="0" smtClean="0">
                <a:solidFill>
                  <a:srgbClr val="92D050"/>
                </a:solidFill>
              </a:rPr>
              <a:t>b) </a:t>
            </a:r>
            <a:r>
              <a:rPr lang="hi-IN" dirty="0" smtClean="0">
                <a:solidFill>
                  <a:srgbClr val="92D050"/>
                </a:solidFill>
              </a:rPr>
              <a:t>कास-श्वास हिक्का- </a:t>
            </a:r>
            <a:r>
              <a:rPr lang="hi-IN" dirty="0" smtClean="0"/>
              <a:t>कटुतिक्तरस आणि उष्ण वीर्यामुळे प्राणवहस्रोतसाचा अवरोध निर्माण करणाऱ्या कफाचा नाश होतो.</a:t>
            </a:r>
            <a:br>
              <a:rPr lang="hi-IN" dirty="0" smtClean="0"/>
            </a:br>
            <a:r>
              <a:rPr lang="hi-IN" dirty="0" smtClean="0"/>
              <a:t>पुष्करमूळ आणि कण्टकारी यांचा काढा श्वास-कासावर द्यावा. </a:t>
            </a:r>
            <a:br>
              <a:rPr lang="hi-IN" dirty="0" smtClean="0"/>
            </a:br>
            <a:r>
              <a:rPr lang="hi-IN" dirty="0" smtClean="0"/>
              <a:t>कंटकारी अवलेह हिक्का, श्वास व कासात वापरावा.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40518"/>
          </a:xfrm>
        </p:spPr>
        <p:txBody>
          <a:bodyPr>
            <a:normAutofit/>
          </a:bodyPr>
          <a:lstStyle/>
          <a:p>
            <a:r>
              <a:rPr lang="hi-IN" b="1" dirty="0" smtClean="0">
                <a:solidFill>
                  <a:srgbClr val="FFC000"/>
                </a:solidFill>
              </a:rPr>
              <a:t>3]रसरक्तवह</a:t>
            </a:r>
            <a:r>
              <a:rPr lang="hi-IN" dirty="0" smtClean="0"/>
              <a:t> </a:t>
            </a:r>
            <a:br>
              <a:rPr lang="hi-IN" dirty="0" smtClean="0"/>
            </a:br>
            <a:r>
              <a:rPr lang="hi-IN" dirty="0" smtClean="0"/>
              <a:t>तिक्तकटुरसाने रक्तशुद्धीकर व आमपाचन.</a:t>
            </a:r>
            <a:br>
              <a:rPr lang="hi-IN" dirty="0" smtClean="0"/>
            </a:br>
            <a:r>
              <a:rPr lang="hi-IN" dirty="0" smtClean="0"/>
              <a:t>कुष्ठ, फिरंग, आमवात इ. रसरक्तदुष्टिजन्य विकार, शोध आणि रक्तभाराधिक्यात वापर करावा.</a:t>
            </a:r>
            <a:br>
              <a:rPr lang="hi-IN" dirty="0" smtClean="0"/>
            </a:br>
            <a:r>
              <a:rPr lang="en-IN" dirty="0" smtClean="0">
                <a:solidFill>
                  <a:srgbClr val="92D050"/>
                </a:solidFill>
              </a:rPr>
              <a:t>a) </a:t>
            </a:r>
            <a:r>
              <a:rPr lang="hi-IN" dirty="0" smtClean="0">
                <a:solidFill>
                  <a:srgbClr val="92D050"/>
                </a:solidFill>
              </a:rPr>
              <a:t>ज्वर </a:t>
            </a:r>
            <a:r>
              <a:rPr lang="hi-IN" dirty="0" smtClean="0"/>
              <a:t>- आमज्वरात लंघनानंतर दोषपाचनार्थ कंटकारीचा वापर </a:t>
            </a:r>
            <a:r>
              <a:rPr lang="hi-IN" dirty="0" smtClean="0"/>
              <a:t>करावा.</a:t>
            </a:r>
            <a:endParaRPr lang="en-IN" dirty="0" smtClean="0"/>
          </a:p>
          <a:p>
            <a:endParaRPr lang="en-IN" b="1" dirty="0" smtClean="0">
              <a:solidFill>
                <a:srgbClr val="FFFF00"/>
              </a:solidFill>
            </a:endParaRPr>
          </a:p>
          <a:p>
            <a:r>
              <a:rPr lang="hi-IN" b="1" dirty="0" smtClean="0">
                <a:solidFill>
                  <a:srgbClr val="FFC000"/>
                </a:solidFill>
              </a:rPr>
              <a:t>4]मज्जावह</a:t>
            </a:r>
            <a:r>
              <a:rPr lang="hi-IN" b="1" dirty="0" smtClean="0">
                <a:solidFill>
                  <a:srgbClr val="FFFF00"/>
                </a:solidFill>
              </a:rPr>
              <a:t> 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>अपतंत्रक, अपस्मार, इ. मूर्च्छायुक्त विकारांमध्ये कंटकारी स्वरसाचा नस्यासाठी वापर केल्याने रुग्ण शुद्धीवर येतो.</a:t>
            </a:r>
            <a:br>
              <a:rPr lang="hi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0"/>
            <a:ext cx="8229600" cy="6169080"/>
          </a:xfrm>
        </p:spPr>
        <p:txBody>
          <a:bodyPr>
            <a:normAutofit/>
          </a:bodyPr>
          <a:lstStyle/>
          <a:p>
            <a:r>
              <a:rPr lang="hi-IN" b="1" dirty="0" smtClean="0">
                <a:solidFill>
                  <a:srgbClr val="FFC000"/>
                </a:solidFill>
              </a:rPr>
              <a:t>5]शुक्रार्तववह </a:t>
            </a:r>
            <a:endParaRPr lang="en-IN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IN" b="1" dirty="0" smtClean="0">
                <a:solidFill>
                  <a:srgbClr val="FFFF00"/>
                </a:solidFill>
              </a:rPr>
              <a:t> </a:t>
            </a:r>
            <a:r>
              <a:rPr lang="en-IN" b="1" dirty="0" smtClean="0">
                <a:solidFill>
                  <a:srgbClr val="FFFF00"/>
                </a:solidFill>
              </a:rPr>
              <a:t> </a:t>
            </a:r>
            <a:r>
              <a:rPr lang="hi-IN" dirty="0" smtClean="0"/>
              <a:t> </a:t>
            </a:r>
            <a:r>
              <a:rPr lang="hi-IN" dirty="0" smtClean="0"/>
              <a:t>कंटकारीफल शुक्रविरेचन असल्याने क्लैब्यात वापर करावा.</a:t>
            </a:r>
            <a:br>
              <a:rPr lang="hi-IN" dirty="0" smtClean="0"/>
            </a:br>
            <a:r>
              <a:rPr lang="hi-IN" dirty="0" smtClean="0"/>
              <a:t>बीज गर्भाशय संकोचक असल्याने अनार्तव, सकष्टप्रसूती यांमध्ये </a:t>
            </a:r>
            <a:r>
              <a:rPr lang="hi-IN" dirty="0" smtClean="0"/>
              <a:t>वापरावे.</a:t>
            </a:r>
            <a:endParaRPr lang="en-IN" dirty="0" smtClean="0"/>
          </a:p>
          <a:p>
            <a:endParaRPr lang="en-IN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IN" b="1" dirty="0" smtClean="0">
                <a:solidFill>
                  <a:srgbClr val="FFC000"/>
                </a:solidFill>
              </a:rPr>
              <a:t>          </a:t>
            </a:r>
            <a:r>
              <a:rPr lang="hi-IN" b="1" dirty="0" smtClean="0">
                <a:solidFill>
                  <a:srgbClr val="FFC000"/>
                </a:solidFill>
              </a:rPr>
              <a:t>6]मूत्रवह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en-IN" dirty="0" smtClean="0"/>
              <a:t>                            </a:t>
            </a:r>
            <a:r>
              <a:rPr lang="hi-IN" dirty="0" smtClean="0"/>
              <a:t>उष्णतेमुळे </a:t>
            </a:r>
            <a:r>
              <a:rPr lang="hi-IN" dirty="0" smtClean="0"/>
              <a:t>वृक्काच्या कार्याला </a:t>
            </a:r>
            <a:endParaRPr lang="en-IN" dirty="0" smtClean="0"/>
          </a:p>
          <a:p>
            <a:pPr algn="ctr">
              <a:buNone/>
            </a:pPr>
            <a:r>
              <a:rPr lang="en-IN" dirty="0" smtClean="0"/>
              <a:t> </a:t>
            </a:r>
            <a:r>
              <a:rPr lang="en-IN" dirty="0" smtClean="0"/>
              <a:t>                             </a:t>
            </a:r>
            <a:r>
              <a:rPr lang="hi-IN" dirty="0" smtClean="0"/>
              <a:t>चालना </a:t>
            </a:r>
            <a:r>
              <a:rPr lang="hi-IN" dirty="0" smtClean="0"/>
              <a:t>मिळून मूत्रल कार्य होते. </a:t>
            </a:r>
            <a:endParaRPr lang="en-IN" dirty="0" smtClean="0"/>
          </a:p>
          <a:p>
            <a:endParaRPr lang="en-IN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IN" b="1" dirty="0" smtClean="0">
                <a:solidFill>
                  <a:srgbClr val="FFC000"/>
                </a:solidFill>
              </a:rPr>
              <a:t>                               </a:t>
            </a:r>
            <a:r>
              <a:rPr lang="hi-IN" b="1" dirty="0" smtClean="0">
                <a:solidFill>
                  <a:srgbClr val="FFC000"/>
                </a:solidFill>
              </a:rPr>
              <a:t>7]स्वेदवह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en-IN" dirty="0" smtClean="0"/>
              <a:t>                                 </a:t>
            </a:r>
            <a:r>
              <a:rPr lang="hi-IN" dirty="0" smtClean="0"/>
              <a:t>उष्ण </a:t>
            </a:r>
            <a:r>
              <a:rPr lang="hi-IN" dirty="0" smtClean="0"/>
              <a:t>असल्याने स्वेदजनन.</a:t>
            </a:r>
            <a:endParaRPr lang="en-IN" dirty="0"/>
          </a:p>
        </p:txBody>
      </p:sp>
      <p:pic>
        <p:nvPicPr>
          <p:cNvPr id="4" name="Picture 3" descr="Solanum-xanthocarpum-medicinal-us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214686"/>
            <a:ext cx="3406784" cy="221457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56</TotalTime>
  <Words>101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कण्टकारी</vt:lpstr>
      <vt:lpstr> </vt:lpstr>
      <vt:lpstr> </vt:lpstr>
      <vt:lpstr> </vt:lpstr>
      <vt:lpstr> </vt:lpstr>
      <vt:lpstr> </vt:lpstr>
      <vt:lpstr>आभ्यंतर</vt:lpstr>
      <vt:lpstr> </vt:lpstr>
      <vt:lpstr>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Ankit Dube</dc:creator>
  <cp:lastModifiedBy>Ankit Dube</cp:lastModifiedBy>
  <cp:revision>6</cp:revision>
  <dcterms:created xsi:type="dcterms:W3CDTF">2021-06-06T18:40:42Z</dcterms:created>
  <dcterms:modified xsi:type="dcterms:W3CDTF">2021-06-06T19:37:00Z</dcterms:modified>
</cp:coreProperties>
</file>