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 /><Relationship Id="rId2" Type="http://schemas.openxmlformats.org/package/2006/relationships/metadata/thumbnail" Target="docProps/thumbnail.jpeg" /><Relationship Id="rId1" Type="http://schemas.openxmlformats.org/officeDocument/2006/relationships/officeDocument" Target="ppt/presentation.xml" /><Relationship Id="rId4" Type="http://schemas.openxmlformats.org/officeDocument/2006/relationships/extended-properties" Target="docProps/app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74" r:id="rId1"/>
  </p:sldMasterIdLst>
  <p:sldIdLst>
    <p:sldId id="256" r:id="rId2"/>
    <p:sldId id="274" r:id="rId3"/>
    <p:sldId id="257" r:id="rId4"/>
    <p:sldId id="266" r:id="rId5"/>
    <p:sldId id="267" r:id="rId6"/>
    <p:sldId id="270" r:id="rId7"/>
    <p:sldId id="271" r:id="rId8"/>
    <p:sldId id="272" r:id="rId9"/>
    <p:sldId id="273" r:id="rId10"/>
    <p:sldId id="260" r:id="rId11"/>
    <p:sldId id="262" r:id="rId12"/>
    <p:sldId id="268" r:id="rId13"/>
    <p:sldId id="269" r:id="rId14"/>
    <p:sldId id="263" r:id="rId15"/>
    <p:sldId id="265" r:id="rId16"/>
    <p:sldId id="264" r:id="rId17"/>
    <p:sldId id="258" r:id="rId18"/>
    <p:sldId id="275" r:id="rId1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 /><Relationship Id="rId13" Type="http://schemas.openxmlformats.org/officeDocument/2006/relationships/slide" Target="slides/slide12.xml" /><Relationship Id="rId18" Type="http://schemas.openxmlformats.org/officeDocument/2006/relationships/slide" Target="slides/slide17.xml" /><Relationship Id="rId3" Type="http://schemas.openxmlformats.org/officeDocument/2006/relationships/slide" Target="slides/slide2.xml" /><Relationship Id="rId21" Type="http://schemas.openxmlformats.org/officeDocument/2006/relationships/viewProps" Target="viewProps.xml" /><Relationship Id="rId7" Type="http://schemas.openxmlformats.org/officeDocument/2006/relationships/slide" Target="slides/slide6.xml" /><Relationship Id="rId12" Type="http://schemas.openxmlformats.org/officeDocument/2006/relationships/slide" Target="slides/slide11.xml" /><Relationship Id="rId17" Type="http://schemas.openxmlformats.org/officeDocument/2006/relationships/slide" Target="slides/slide16.xml" /><Relationship Id="rId2" Type="http://schemas.openxmlformats.org/officeDocument/2006/relationships/slide" Target="slides/slide1.xml" /><Relationship Id="rId16" Type="http://schemas.openxmlformats.org/officeDocument/2006/relationships/slide" Target="slides/slide15.xml" /><Relationship Id="rId20" Type="http://schemas.openxmlformats.org/officeDocument/2006/relationships/presProps" Target="presProps.xml" /><Relationship Id="rId1" Type="http://schemas.openxmlformats.org/officeDocument/2006/relationships/slideMaster" Target="slideMasters/slideMaster1.xml" /><Relationship Id="rId6" Type="http://schemas.openxmlformats.org/officeDocument/2006/relationships/slide" Target="slides/slide5.xml" /><Relationship Id="rId11" Type="http://schemas.openxmlformats.org/officeDocument/2006/relationships/slide" Target="slides/slide10.xml" /><Relationship Id="rId5" Type="http://schemas.openxmlformats.org/officeDocument/2006/relationships/slide" Target="slides/slide4.xml" /><Relationship Id="rId15" Type="http://schemas.openxmlformats.org/officeDocument/2006/relationships/slide" Target="slides/slide14.xml" /><Relationship Id="rId23" Type="http://schemas.openxmlformats.org/officeDocument/2006/relationships/tableStyles" Target="tableStyles.xml" /><Relationship Id="rId10" Type="http://schemas.openxmlformats.org/officeDocument/2006/relationships/slide" Target="slides/slide9.xml" /><Relationship Id="rId19" Type="http://schemas.openxmlformats.org/officeDocument/2006/relationships/slide" Target="slides/slide18.xml" /><Relationship Id="rId4" Type="http://schemas.openxmlformats.org/officeDocument/2006/relationships/slide" Target="slides/slide3.xml" /><Relationship Id="rId9" Type="http://schemas.openxmlformats.org/officeDocument/2006/relationships/slide" Target="slides/slide8.xml" /><Relationship Id="rId14" Type="http://schemas.openxmlformats.org/officeDocument/2006/relationships/slide" Target="slides/slide13.xml" /><Relationship Id="rId22" Type="http://schemas.openxmlformats.org/officeDocument/2006/relationships/theme" Target="theme/theme1.xml" 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dirty="0"/>
              <a:t>2/25/2020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82582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2/25/2020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42244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2/25/2020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727101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2/25/2020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88011777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2/25/2020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584426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2/25/2020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219824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2/25/2020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609988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2/25/2020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850841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2/25/2020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80588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2/25/2020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33912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2/25/2020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53527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2/25/2020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09247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2/25/2020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97072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2/25/2020</a:t>
            </a:fld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84741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2/25/2020</a:t>
            </a:fld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53704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2/25/2020</a:t>
            </a:fld>
            <a:endParaRPr lang="en-US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80689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2/25/2020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72382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 /><Relationship Id="rId13" Type="http://schemas.openxmlformats.org/officeDocument/2006/relationships/slideLayout" Target="../slideLayouts/slideLayout13.xml" /><Relationship Id="rId18" Type="http://schemas.openxmlformats.org/officeDocument/2006/relationships/theme" Target="../theme/theme1.xml" /><Relationship Id="rId3" Type="http://schemas.openxmlformats.org/officeDocument/2006/relationships/slideLayout" Target="../slideLayouts/slideLayout3.xml" /><Relationship Id="rId21" Type="http://schemas.openxmlformats.org/officeDocument/2006/relationships/image" Target="../media/image4.png" /><Relationship Id="rId7" Type="http://schemas.openxmlformats.org/officeDocument/2006/relationships/slideLayout" Target="../slideLayouts/slideLayout7.xml" /><Relationship Id="rId12" Type="http://schemas.openxmlformats.org/officeDocument/2006/relationships/slideLayout" Target="../slideLayouts/slideLayout12.xml" /><Relationship Id="rId17" Type="http://schemas.openxmlformats.org/officeDocument/2006/relationships/slideLayout" Target="../slideLayouts/slideLayout17.xml" /><Relationship Id="rId2" Type="http://schemas.openxmlformats.org/officeDocument/2006/relationships/slideLayout" Target="../slideLayouts/slideLayout2.xml" /><Relationship Id="rId16" Type="http://schemas.openxmlformats.org/officeDocument/2006/relationships/slideLayout" Target="../slideLayouts/slideLayout16.xml" /><Relationship Id="rId20" Type="http://schemas.openxmlformats.org/officeDocument/2006/relationships/image" Target="../media/image3.png" /><Relationship Id="rId1" Type="http://schemas.openxmlformats.org/officeDocument/2006/relationships/slideLayout" Target="../slideLayouts/slideLayout1.xml" /><Relationship Id="rId6" Type="http://schemas.openxmlformats.org/officeDocument/2006/relationships/slideLayout" Target="../slideLayouts/slideLayout6.xml" /><Relationship Id="rId11" Type="http://schemas.openxmlformats.org/officeDocument/2006/relationships/slideLayout" Target="../slideLayouts/slideLayout11.xml" /><Relationship Id="rId5" Type="http://schemas.openxmlformats.org/officeDocument/2006/relationships/slideLayout" Target="../slideLayouts/slideLayout5.xml" /><Relationship Id="rId15" Type="http://schemas.openxmlformats.org/officeDocument/2006/relationships/slideLayout" Target="../slideLayouts/slideLayout15.xml" /><Relationship Id="rId10" Type="http://schemas.openxmlformats.org/officeDocument/2006/relationships/slideLayout" Target="../slideLayouts/slideLayout10.xml" /><Relationship Id="rId19" Type="http://schemas.openxmlformats.org/officeDocument/2006/relationships/image" Target="../media/image2.png" /><Relationship Id="rId4" Type="http://schemas.openxmlformats.org/officeDocument/2006/relationships/slideLayout" Target="../slideLayouts/slideLayout4.xml" /><Relationship Id="rId9" Type="http://schemas.openxmlformats.org/officeDocument/2006/relationships/slideLayout" Target="../slideLayouts/slideLayout9.xml" /><Relationship Id="rId14" Type="http://schemas.openxmlformats.org/officeDocument/2006/relationships/slideLayout" Target="../slideLayouts/slideLayout14.xml" /><Relationship Id="rId22" Type="http://schemas.openxmlformats.org/officeDocument/2006/relationships/image" Target="../media/image5.png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4AAD347D-5ACD-4C99-B74B-A9C85AD731AF}" type="datetimeFigureOut">
              <a:rPr lang="en-US" dirty="0"/>
              <a:t>2/25/2020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79710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  <p:sldLayoutId id="2147483687" r:id="rId13"/>
    <p:sldLayoutId id="2147483688" r:id="rId14"/>
    <p:sldLayoutId id="2147483689" r:id="rId15"/>
    <p:sldLayoutId id="2147483690" r:id="rId16"/>
    <p:sldLayoutId id="2147483691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 /><Relationship Id="rId1" Type="http://schemas.openxmlformats.org/officeDocument/2006/relationships/slideLayout" Target="../slideLayouts/slideLayout1.xml" 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 /><Relationship Id="rId1" Type="http://schemas.openxmlformats.org/officeDocument/2006/relationships/slideLayout" Target="../slideLayouts/slideLayout1.xml" 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 /><Relationship Id="rId1" Type="http://schemas.openxmlformats.org/officeDocument/2006/relationships/slideLayout" Target="../slideLayouts/slideLayout1.xml" 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 /><Relationship Id="rId1" Type="http://schemas.openxmlformats.org/officeDocument/2006/relationships/slideLayout" Target="../slideLayouts/slideLayout2.xml" 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 /><Relationship Id="rId1" Type="http://schemas.openxmlformats.org/officeDocument/2006/relationships/slideLayout" Target="../slideLayouts/slideLayout2.xml" 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 /><Relationship Id="rId1" Type="http://schemas.openxmlformats.org/officeDocument/2006/relationships/slideLayout" Target="../slideLayouts/slideLayout2.xml" 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 /><Relationship Id="rId2" Type="http://schemas.openxmlformats.org/officeDocument/2006/relationships/image" Target="../media/image21.jpeg" /><Relationship Id="rId1" Type="http://schemas.openxmlformats.org/officeDocument/2006/relationships/slideLayout" Target="../slideLayouts/slideLayout2.xml" /><Relationship Id="rId4" Type="http://schemas.openxmlformats.org/officeDocument/2006/relationships/image" Target="../media/image23.jpeg" 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 /><Relationship Id="rId1" Type="http://schemas.openxmlformats.org/officeDocument/2006/relationships/slideLayout" Target="../slideLayouts/slideLayout1.xml" 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 /><Relationship Id="rId1" Type="http://schemas.openxmlformats.org/officeDocument/2006/relationships/slideLayout" Target="../slideLayouts/slideLayout7.xml" 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 /><Relationship Id="rId1" Type="http://schemas.openxmlformats.org/officeDocument/2006/relationships/slideLayout" Target="../slideLayouts/slideLayout7.xml" 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 /><Relationship Id="rId1" Type="http://schemas.openxmlformats.org/officeDocument/2006/relationships/slideLayout" Target="../slideLayouts/slideLayout4.xml" 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 /><Relationship Id="rId1" Type="http://schemas.openxmlformats.org/officeDocument/2006/relationships/slideLayout" Target="../slideLayouts/slideLayout2.xml" 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 /><Relationship Id="rId1" Type="http://schemas.openxmlformats.org/officeDocument/2006/relationships/slideLayout" Target="../slideLayouts/slideLayout2.xml" 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 /><Relationship Id="rId1" Type="http://schemas.openxmlformats.org/officeDocument/2006/relationships/slideLayout" Target="../slideLayouts/slideLayout2.xml" 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 /><Relationship Id="rId2" Type="http://schemas.openxmlformats.org/officeDocument/2006/relationships/image" Target="../media/image11.jpeg" /><Relationship Id="rId1" Type="http://schemas.openxmlformats.org/officeDocument/2006/relationships/slideLayout" Target="../slideLayouts/slideLayout1.xml" 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 /><Relationship Id="rId1" Type="http://schemas.openxmlformats.org/officeDocument/2006/relationships/slideLayout" Target="../slideLayouts/slideLayout2.xml" 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 /><Relationship Id="rId1" Type="http://schemas.openxmlformats.org/officeDocument/2006/relationships/slideLayout" Target="../slideLayouts/slideLayout2.xml" 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 /><Relationship Id="rId1" Type="http://schemas.openxmlformats.org/officeDocument/2006/relationships/slideLayout" Target="../slideLayouts/slideLayout2.xml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97808C-59F1-364E-BCF6-C70A4EC3DF7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zh-CN" b="1">
                <a:solidFill>
                  <a:schemeClr val="accent4">
                    <a:lumMod val="20000"/>
                    <a:lumOff val="80000"/>
                  </a:schemeClr>
                </a:solidFill>
                <a:latin typeface="Algerian" panose="02000000000000000000" pitchFamily="2" charset="0"/>
                <a:ea typeface="Algerian" panose="02000000000000000000" pitchFamily="2" charset="0"/>
              </a:rPr>
              <a:t>क्रिया</a:t>
            </a:r>
            <a:r>
              <a:rPr lang="zh-CN" altLang="en-US" b="1">
                <a:solidFill>
                  <a:schemeClr val="accent4">
                    <a:lumMod val="20000"/>
                    <a:lumOff val="80000"/>
                  </a:schemeClr>
                </a:solidFill>
                <a:latin typeface="Algerian" panose="02000000000000000000" pitchFamily="2" charset="0"/>
              </a:rPr>
              <a:t> </a:t>
            </a:r>
            <a:r>
              <a:rPr lang="en-US" altLang="zh-CN" b="1">
                <a:solidFill>
                  <a:schemeClr val="accent4">
                    <a:lumMod val="20000"/>
                    <a:lumOff val="80000"/>
                  </a:schemeClr>
                </a:solidFill>
                <a:latin typeface="Algerian" panose="02000000000000000000" pitchFamily="2" charset="0"/>
                <a:ea typeface="Algerian" panose="02000000000000000000" pitchFamily="2" charset="0"/>
              </a:rPr>
              <a:t>शारीर.</a:t>
            </a:r>
            <a:r>
              <a:rPr lang="en-US" altLang="zh-CN" b="1">
                <a:solidFill>
                  <a:schemeClr val="accent4">
                    <a:lumMod val="20000"/>
                    <a:lumOff val="80000"/>
                  </a:schemeClr>
                </a:solidFill>
              </a:rPr>
              <a:t>.</a:t>
            </a:r>
            <a:br>
              <a:rPr lang="en-US" altLang="zh-CN" b="1"/>
            </a:br>
            <a:r>
              <a:rPr lang="en-US" altLang="zh-CN" b="1"/>
              <a:t>पित्त दोष..</a:t>
            </a:r>
            <a:endParaRPr lang="en-US" b="1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B852084-D6D2-8142-B25B-31357E2F188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endParaRPr lang="en-US" altLang="zh-CN"/>
          </a:p>
          <a:p>
            <a:pPr lvl="1"/>
            <a:r>
              <a:rPr lang="zh-CN" altLang="en-US"/>
              <a:t>                                                                                                                      </a:t>
            </a:r>
            <a:r>
              <a:rPr lang="zh-CN" altLang="en-US" b="1">
                <a:solidFill>
                  <a:schemeClr val="tx1"/>
                </a:solidFill>
              </a:rPr>
              <a:t> </a:t>
            </a:r>
            <a:r>
              <a:rPr lang="en-US" altLang="zh-CN" b="1">
                <a:solidFill>
                  <a:schemeClr val="tx1"/>
                </a:solidFill>
              </a:rPr>
              <a:t>Roll no. 16-30</a:t>
            </a:r>
          </a:p>
          <a:p>
            <a:pPr lvl="1"/>
            <a:endParaRPr lang="en-US" altLang="zh-CN" b="1">
              <a:solidFill>
                <a:schemeClr val="tx1"/>
              </a:solidFill>
            </a:endParaRPr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D6FFDBA5-456C-4E41-B5A5-C830271CA17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35648" y="1869281"/>
            <a:ext cx="3294226" cy="27093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298300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0C8C05-0D2E-A54E-BC80-99AE1FE0FBD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626155" y="-534591"/>
            <a:ext cx="6542436" cy="2213372"/>
          </a:xfrm>
        </p:spPr>
        <p:txBody>
          <a:bodyPr/>
          <a:lstStyle/>
          <a:p>
            <a:r>
              <a:rPr lang="en-US" b="1" i="1" u="sng">
                <a:solidFill>
                  <a:schemeClr val="tx1"/>
                </a:solidFill>
              </a:rPr>
              <a:t>पित्त प्रकृती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ED2324E-D163-2B45-898F-002323D48B1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 rot="10800000" flipV="1">
            <a:off x="1178717" y="1697832"/>
            <a:ext cx="9215437" cy="5160168"/>
          </a:xfrm>
        </p:spPr>
        <p:txBody>
          <a:bodyPr>
            <a:normAutofit fontScale="55000" lnSpcReduction="20000"/>
          </a:bodyPr>
          <a:lstStyle/>
          <a:p>
            <a:r>
              <a:rPr lang="en-US" sz="6500"/>
              <a:t>निरुक्ती</a:t>
            </a:r>
            <a:r>
              <a:rPr lang="en-US" sz="9300"/>
              <a:t>      </a:t>
            </a:r>
            <a:endParaRPr lang="en-IN" sz="9300"/>
          </a:p>
          <a:p>
            <a:r>
              <a:rPr lang="en-US" sz="4800"/>
              <a:t>       प्रकरोती इति प्रकृति</a:t>
            </a:r>
            <a:endParaRPr lang="en-IN" sz="4800"/>
          </a:p>
          <a:p>
            <a:r>
              <a:rPr lang="en-US" sz="2800"/>
              <a:t>.      १) पित्त हे उष्ण तीक्ष्ण द्रव विस्त्र व कटू रसत्मक </a:t>
            </a:r>
            <a:endParaRPr lang="en-IN" sz="2800"/>
          </a:p>
          <a:p>
            <a:r>
              <a:rPr lang="en-US" sz="2800"/>
              <a:t>           असून पित्ताच्या या गुणधर्माचा व्यक्तीच्या शरीर व</a:t>
            </a:r>
            <a:endParaRPr lang="en-IN" sz="2800"/>
          </a:p>
          <a:p>
            <a:r>
              <a:rPr lang="en-US" sz="2800"/>
              <a:t>           मांसभवावर्ती प्रभाव पडतो     </a:t>
            </a:r>
            <a:endParaRPr lang="en-IN" sz="2800"/>
          </a:p>
          <a:p>
            <a:r>
              <a:rPr lang="en-IN" sz="2800"/>
              <a:t>          </a:t>
            </a:r>
          </a:p>
          <a:p>
            <a:r>
              <a:rPr lang="en-IN" sz="2800"/>
              <a:t>        २) पित्ताच्या उष्ण गुणामुळे पित्त प्रकृतीच्या व्यक्तींना उष्ण </a:t>
            </a:r>
          </a:p>
          <a:p>
            <a:r>
              <a:rPr lang="en-IN" sz="2800"/>
              <a:t>            वातावरण व उष्ण पदार्थ सहन होत नाहित.</a:t>
            </a:r>
          </a:p>
          <a:p>
            <a:r>
              <a:rPr lang="en-US" sz="2800"/>
              <a:t>        ३)  ही व्यक्ती शुर , तीक्ष्ण जठराग्नी , व कष्ट सहन करू शकत नाही</a:t>
            </a:r>
            <a:endParaRPr lang="en-IN" sz="2800"/>
          </a:p>
          <a:p>
            <a:r>
              <a:rPr lang="en-US" sz="2800"/>
              <a:t>.       ४) या व्यक्तीचे सांधे तसेच मांसपेशी शीथिल व मृदू असतात</a:t>
            </a:r>
            <a:endParaRPr lang="en-IN" sz="2800"/>
          </a:p>
          <a:p>
            <a:r>
              <a:rPr lang="en-US" sz="2800"/>
              <a:t>         ५)कक्षा मुख शिर व शरीरास दुर्गंध येतो</a:t>
            </a:r>
            <a:endParaRPr lang="en-IN" sz="2800"/>
          </a:p>
          <a:p>
            <a:r>
              <a:rPr lang="en-US" sz="2800"/>
              <a:t>.        ६)कटू वा अम्ल रासत्मक आहे       </a:t>
            </a:r>
          </a:p>
          <a:p>
            <a:r>
              <a:rPr lang="en-IN" sz="9300"/>
              <a:t>   </a:t>
            </a:r>
          </a:p>
        </p:txBody>
      </p:sp>
      <p:pic>
        <p:nvPicPr>
          <p:cNvPr id="9" name="Picture 9">
            <a:extLst>
              <a:ext uri="{FF2B5EF4-FFF2-40B4-BE49-F238E27FC236}">
                <a16:creationId xmlns:a16="http://schemas.microsoft.com/office/drawing/2014/main" id="{DD6EF824-14CB-1B4E-AFFC-8A9744FC106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77088" y="3030801"/>
            <a:ext cx="4693444" cy="3476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98859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D00A6F-8749-D847-ABBD-F0D40F9DEA0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04987" y="-1421607"/>
            <a:ext cx="8825658" cy="3329581"/>
          </a:xfrm>
        </p:spPr>
        <p:txBody>
          <a:bodyPr/>
          <a:lstStyle/>
          <a:p>
            <a:r>
              <a:rPr lang="en-US" b="1" u="sng">
                <a:solidFill>
                  <a:schemeClr val="tx1">
                    <a:lumMod val="90000"/>
                  </a:schemeClr>
                </a:solidFill>
              </a:rPr>
              <a:t>पित्त दोष 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6F0847A-8761-2C4C-B95D-51BD910F58F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941218" y="654844"/>
            <a:ext cx="6250781" cy="5822156"/>
          </a:xfrm>
        </p:spPr>
        <p:txBody>
          <a:bodyPr/>
          <a:lstStyle/>
          <a:p>
            <a:pPr marL="685800" indent="-685800">
              <a:buFont typeface="Arial" panose="020B0604020202020204" pitchFamily="34" charset="0"/>
              <a:buChar char="•"/>
            </a:pPr>
            <a:r>
              <a:rPr lang="en-US" sz="5400" b="1" u="sng"/>
              <a:t>पित्त प्रकार</a:t>
            </a:r>
          </a:p>
          <a:p>
            <a:pPr marL="914400" indent="-914400">
              <a:buFont typeface="+mj-lt"/>
              <a:buAutoNum type="arabicPeriod"/>
            </a:pPr>
            <a:r>
              <a:rPr lang="en-US" sz="5400">
                <a:solidFill>
                  <a:schemeClr val="bg1"/>
                </a:solidFill>
              </a:rPr>
              <a:t>पाचक पित्त </a:t>
            </a:r>
          </a:p>
          <a:p>
            <a:pPr marL="914400" indent="-914400">
              <a:buFont typeface="+mj-lt"/>
              <a:buAutoNum type="arabicPeriod"/>
            </a:pPr>
            <a:r>
              <a:rPr lang="en-US" sz="5400">
                <a:solidFill>
                  <a:schemeClr val="bg1"/>
                </a:solidFill>
              </a:rPr>
              <a:t>रंजक पित्त </a:t>
            </a:r>
          </a:p>
          <a:p>
            <a:pPr marL="914400" indent="-914400">
              <a:buFont typeface="+mj-lt"/>
              <a:buAutoNum type="arabicPeriod"/>
            </a:pPr>
            <a:r>
              <a:rPr lang="en-US" sz="5400">
                <a:solidFill>
                  <a:schemeClr val="bg1"/>
                </a:solidFill>
              </a:rPr>
              <a:t>साधक पित्त </a:t>
            </a:r>
          </a:p>
          <a:p>
            <a:pPr marL="914400" indent="-914400">
              <a:buFont typeface="+mj-lt"/>
              <a:buAutoNum type="arabicPeriod"/>
            </a:pPr>
            <a:r>
              <a:rPr lang="en-US" sz="5400">
                <a:solidFill>
                  <a:schemeClr val="bg1"/>
                </a:solidFill>
              </a:rPr>
              <a:t>आलोचक पित्त </a:t>
            </a:r>
          </a:p>
          <a:p>
            <a:pPr marL="914400" indent="-914400">
              <a:buFont typeface="+mj-lt"/>
              <a:buAutoNum type="arabicPeriod"/>
            </a:pPr>
            <a:r>
              <a:rPr lang="en-US" sz="5400">
                <a:solidFill>
                  <a:schemeClr val="bg1"/>
                </a:solidFill>
              </a:rPr>
              <a:t>भ्राजक पित्त </a:t>
            </a:r>
          </a:p>
          <a:p>
            <a:endParaRPr lang="en-US" sz="5400"/>
          </a:p>
          <a:p>
            <a:pPr marL="685800" indent="-685800">
              <a:buFont typeface="Arial" panose="020B0604020202020204" pitchFamily="34" charset="0"/>
              <a:buChar char="•"/>
            </a:pPr>
            <a:endParaRPr lang="en-US" sz="5400" b="1" u="sng"/>
          </a:p>
          <a:p>
            <a:pPr marL="685800" indent="-685800">
              <a:buFont typeface="Arial" panose="020B0604020202020204" pitchFamily="34" charset="0"/>
              <a:buChar char="•"/>
            </a:pPr>
            <a:endParaRPr lang="en-US" sz="5400" b="1" u="sng">
              <a:solidFill>
                <a:schemeClr val="bg1"/>
              </a:solidFill>
            </a:endParaRPr>
          </a:p>
          <a:p>
            <a:endParaRPr lang="en-US" b="1" u="sng">
              <a:solidFill>
                <a:schemeClr val="bg1"/>
              </a:solidFill>
            </a:endParaRPr>
          </a:p>
          <a:p>
            <a:pPr marL="685800" indent="-685800">
              <a:buFont typeface="+mj-lt"/>
              <a:buAutoNum type="arabicPeriod"/>
            </a:pPr>
            <a:endParaRPr lang="en-US" b="1" u="sng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75616FC3-A871-9E47-AB91-18E7E665BC8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5551" y="2373476"/>
            <a:ext cx="3531537" cy="35903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805645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0AFEBE-80C6-C843-822D-678357F90A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z="4800" b="1"/>
              <a:t>1.</a:t>
            </a:r>
            <a:r>
              <a:rPr lang="zh-CN" altLang="en-US" sz="4800" b="1"/>
              <a:t> </a:t>
            </a:r>
            <a:r>
              <a:rPr lang="en-US" altLang="zh-CN" sz="4800" b="1"/>
              <a:t>पाचक पित्त</a:t>
            </a:r>
            <a:endParaRPr lang="en-US" sz="4800" b="1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42C68F8-8C8F-0D41-B391-A0B72F0C0D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52622" y="2021931"/>
            <a:ext cx="8820460" cy="4383351"/>
          </a:xfrm>
        </p:spPr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sz="2400"/>
              <a:t>पित्तज प्रकारांपैकी सर्वात महत्वपूर्ण असा प्रकार आहे.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400"/>
              <a:t>पित्ताचे मुख्य कारण पचन करणे आहे.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400"/>
              <a:t> बाह्यसृष्टीतील पदार्थांचे शरीरात पचन करण्याचे महत्वपूर्ण कार्य ज्या पित्ताकडून घडते त्यास पाचक पित्त असे म्हणतात.</a:t>
            </a:r>
          </a:p>
          <a:p>
            <a:r>
              <a:rPr lang="en-US" sz="2800" b="1">
                <a:solidFill>
                  <a:schemeClr val="bg1"/>
                </a:solidFill>
              </a:rPr>
              <a:t>पर्याय</a:t>
            </a:r>
            <a:r>
              <a:rPr lang="zh-CN" altLang="en-US" sz="2800" b="1">
                <a:solidFill>
                  <a:schemeClr val="bg1"/>
                </a:solidFill>
              </a:rPr>
              <a:t> </a:t>
            </a:r>
            <a:r>
              <a:rPr lang="en-US" sz="2800" b="1">
                <a:solidFill>
                  <a:schemeClr val="bg1"/>
                </a:solidFill>
              </a:rPr>
              <a:t>:</a:t>
            </a:r>
            <a:r>
              <a:rPr lang="en-US" altLang="zh-CN" sz="2800" b="1">
                <a:solidFill>
                  <a:schemeClr val="bg1"/>
                </a:solidFill>
              </a:rPr>
              <a:t>-</a:t>
            </a:r>
            <a:endParaRPr lang="en-US" sz="2800" b="1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zh-CN" altLang="en-US" sz="2400" b="1">
                <a:solidFill>
                  <a:srgbClr val="FFFF00"/>
                </a:solidFill>
              </a:rPr>
              <a:t>             </a:t>
            </a:r>
            <a:r>
              <a:rPr lang="en-US" sz="2400" b="1">
                <a:solidFill>
                  <a:srgbClr val="FFFF00"/>
                </a:solidFill>
              </a:rPr>
              <a:t>  </a:t>
            </a:r>
            <a:r>
              <a:rPr lang="en-US" sz="2400">
                <a:solidFill>
                  <a:schemeClr val="bg2">
                    <a:lumMod val="40000"/>
                    <a:lumOff val="60000"/>
                  </a:schemeClr>
                </a:solidFill>
              </a:rPr>
              <a:t>पाचकाग्नि,   कायाग्नि,कोष्टग्नि, जठराग्नि</a:t>
            </a:r>
          </a:p>
          <a:p>
            <a:r>
              <a:rPr lang="en-US" altLang="zh-CN" sz="2800" b="1">
                <a:solidFill>
                  <a:schemeClr val="bg1"/>
                </a:solidFill>
              </a:rPr>
              <a:t>स्थान</a:t>
            </a:r>
            <a:r>
              <a:rPr lang="en-US" sz="2800">
                <a:solidFill>
                  <a:schemeClr val="bg1"/>
                </a:solidFill>
              </a:rPr>
              <a:t>:-</a:t>
            </a:r>
            <a:r>
              <a:rPr lang="en-US" sz="2400">
                <a:solidFill>
                  <a:srgbClr val="FFFF00"/>
                </a:solidFill>
              </a:rPr>
              <a:t> </a:t>
            </a:r>
          </a:p>
          <a:p>
            <a:pPr marL="0" indent="0">
              <a:buNone/>
            </a:pPr>
            <a:r>
              <a:rPr lang="zh-CN" altLang="en-US" sz="2400">
                <a:solidFill>
                  <a:srgbClr val="FFFF00"/>
                </a:solidFill>
              </a:rPr>
              <a:t>                  </a:t>
            </a:r>
            <a:r>
              <a:rPr lang="en-US" sz="2400">
                <a:solidFill>
                  <a:schemeClr val="bg2">
                    <a:lumMod val="40000"/>
                    <a:lumOff val="60000"/>
                  </a:schemeClr>
                </a:solidFill>
              </a:rPr>
              <a:t>गरहणी (नाभी)</a:t>
            </a:r>
            <a:endParaRPr lang="en-US" sz="2400" b="1">
              <a:solidFill>
                <a:schemeClr val="bg2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847EB025-3B61-FB42-9466-5F60955341E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70155" y="3936689"/>
            <a:ext cx="2429175" cy="24685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50784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FB81113-B386-9B41-87AE-E50F288601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4844" y="500062"/>
            <a:ext cx="9372178" cy="6129337"/>
          </a:xfrm>
        </p:spPr>
        <p:txBody>
          <a:bodyPr/>
          <a:lstStyle/>
          <a:p>
            <a:r>
              <a:rPr lang="en-US" sz="3200">
                <a:solidFill>
                  <a:srgbClr val="FFFF00"/>
                </a:solidFill>
              </a:rPr>
              <a:t> </a:t>
            </a:r>
            <a:r>
              <a:rPr lang="en-US" sz="3200" b="1">
                <a:solidFill>
                  <a:schemeClr val="bg1"/>
                </a:solidFill>
              </a:rPr>
              <a:t>गुणधर्म</a:t>
            </a:r>
            <a:r>
              <a:rPr lang="zh-CN" altLang="en-US" sz="3200" b="1">
                <a:solidFill>
                  <a:schemeClr val="bg1"/>
                </a:solidFill>
              </a:rPr>
              <a:t> </a:t>
            </a:r>
            <a:r>
              <a:rPr lang="en-US" altLang="zh-CN" sz="3200" b="1">
                <a:solidFill>
                  <a:schemeClr val="bg1"/>
                </a:solidFill>
              </a:rPr>
              <a:t>:</a:t>
            </a:r>
            <a:r>
              <a:rPr lang="en-US" sz="3200" b="1">
                <a:solidFill>
                  <a:schemeClr val="bg1"/>
                </a:solidFill>
              </a:rPr>
              <a:t>-</a:t>
            </a:r>
          </a:p>
          <a:p>
            <a:pPr marL="0" indent="0">
              <a:buNone/>
            </a:pPr>
            <a:r>
              <a:rPr lang="zh-CN" altLang="en-US" sz="3200" b="1">
                <a:solidFill>
                  <a:schemeClr val="bg1"/>
                </a:solidFill>
              </a:rPr>
              <a:t>           </a:t>
            </a:r>
            <a:r>
              <a:rPr lang="zh-CN" altLang="en-US" sz="3200" b="1">
                <a:solidFill>
                  <a:schemeClr val="bg2">
                    <a:lumMod val="40000"/>
                    <a:lumOff val="60000"/>
                  </a:schemeClr>
                </a:solidFill>
              </a:rPr>
              <a:t> </a:t>
            </a:r>
            <a:r>
              <a:rPr lang="en-US" sz="2400">
                <a:solidFill>
                  <a:schemeClr val="bg2">
                    <a:lumMod val="40000"/>
                    <a:lumOff val="60000"/>
                  </a:schemeClr>
                </a:solidFill>
              </a:rPr>
              <a:t>पाचक पित्त हे पांचभौतिक द्रव्य असून त्या </a:t>
            </a:r>
            <a:r>
              <a:rPr lang="zh-CN" altLang="en-US" sz="2400">
                <a:solidFill>
                  <a:schemeClr val="bg2">
                    <a:lumMod val="40000"/>
                    <a:lumOff val="60000"/>
                  </a:schemeClr>
                </a:solidFill>
              </a:rPr>
              <a:t>    </a:t>
            </a:r>
            <a:r>
              <a:rPr lang="en-US" sz="2400">
                <a:solidFill>
                  <a:schemeClr val="bg2">
                    <a:lumMod val="40000"/>
                    <a:lumOff val="60000"/>
                  </a:schemeClr>
                </a:solidFill>
              </a:rPr>
              <a:t>मध्ये तेज महाभूतांचे मात्र प्राधान्य आहे.</a:t>
            </a:r>
          </a:p>
          <a:p>
            <a:pPr marL="0" indent="0">
              <a:buNone/>
            </a:pPr>
            <a:r>
              <a:rPr lang="zh-CN" altLang="en-US" sz="2400">
                <a:solidFill>
                  <a:schemeClr val="bg2">
                    <a:lumMod val="40000"/>
                    <a:lumOff val="60000"/>
                  </a:schemeClr>
                </a:solidFill>
              </a:rPr>
              <a:t>            </a:t>
            </a:r>
            <a:r>
              <a:rPr lang="en-US" sz="2400">
                <a:solidFill>
                  <a:schemeClr val="bg2">
                    <a:lumMod val="40000"/>
                    <a:lumOff val="60000"/>
                  </a:schemeClr>
                </a:solidFill>
              </a:rPr>
              <a:t> हा पित्तज प्रकार असल्याने त्या मध्ये स्निग्ध , उष्ण , तीक्ष्ण, सर, द्रव आदी सर्व पित्तज गुण आहेत. </a:t>
            </a:r>
          </a:p>
          <a:p>
            <a:r>
              <a:rPr lang="en-US" sz="3600" b="1">
                <a:solidFill>
                  <a:schemeClr val="bg1"/>
                </a:solidFill>
              </a:rPr>
              <a:t>कार्य</a:t>
            </a:r>
            <a:r>
              <a:rPr lang="zh-CN" altLang="en-US" sz="3600" b="1">
                <a:solidFill>
                  <a:schemeClr val="bg1"/>
                </a:solidFill>
              </a:rPr>
              <a:t> </a:t>
            </a:r>
            <a:r>
              <a:rPr lang="en-US" altLang="zh-CN" sz="3600" b="1">
                <a:solidFill>
                  <a:schemeClr val="bg1"/>
                </a:solidFill>
              </a:rPr>
              <a:t>:-</a:t>
            </a:r>
            <a:endParaRPr lang="en-US" altLang="zh-CN" sz="3200" b="1">
              <a:solidFill>
                <a:srgbClr val="FFFF00"/>
              </a:solidFill>
            </a:endParaRPr>
          </a:p>
          <a:p>
            <a:pPr marL="0" indent="0">
              <a:buNone/>
            </a:pPr>
            <a:r>
              <a:rPr lang="zh-CN" altLang="en-US" sz="2400">
                <a:solidFill>
                  <a:schemeClr val="bg2">
                    <a:lumMod val="40000"/>
                    <a:lumOff val="60000"/>
                  </a:schemeClr>
                </a:solidFill>
              </a:rPr>
              <a:t>               </a:t>
            </a:r>
            <a:r>
              <a:rPr lang="en-US" sz="2400">
                <a:solidFill>
                  <a:schemeClr val="bg2">
                    <a:lumMod val="40000"/>
                    <a:lumOff val="60000"/>
                  </a:schemeClr>
                </a:solidFill>
              </a:rPr>
              <a:t>१) चतुर्विध अन्नाचे पचन करणे.</a:t>
            </a:r>
          </a:p>
          <a:p>
            <a:pPr marL="0" indent="0">
              <a:buNone/>
            </a:pPr>
            <a:r>
              <a:rPr lang="zh-CN" altLang="en-US" sz="2400">
                <a:solidFill>
                  <a:schemeClr val="bg2">
                    <a:lumMod val="40000"/>
                    <a:lumOff val="60000"/>
                  </a:schemeClr>
                </a:solidFill>
              </a:rPr>
              <a:t>               </a:t>
            </a:r>
            <a:r>
              <a:rPr lang="en-US" sz="2400">
                <a:solidFill>
                  <a:schemeClr val="bg2">
                    <a:lumMod val="40000"/>
                    <a:lumOff val="60000"/>
                  </a:schemeClr>
                </a:solidFill>
              </a:rPr>
              <a:t>२) दोष , रस , मूत्र पुरीषाचे विवेचन करणे.</a:t>
            </a:r>
          </a:p>
          <a:p>
            <a:pPr marL="0" indent="0">
              <a:buNone/>
            </a:pPr>
            <a:r>
              <a:rPr lang="zh-CN" altLang="en-US" sz="2400">
                <a:solidFill>
                  <a:schemeClr val="bg2">
                    <a:lumMod val="40000"/>
                    <a:lumOff val="60000"/>
                  </a:schemeClr>
                </a:solidFill>
              </a:rPr>
              <a:t>               </a:t>
            </a:r>
            <a:r>
              <a:rPr lang="en-US" sz="2400">
                <a:solidFill>
                  <a:schemeClr val="bg2">
                    <a:lumMod val="40000"/>
                    <a:lumOff val="60000"/>
                  </a:schemeClr>
                </a:solidFill>
              </a:rPr>
              <a:t>३) स्वशक्तीने इतर पित्ताना बल देणे.</a:t>
            </a:r>
          </a:p>
          <a:p>
            <a:pPr marL="0" indent="0">
              <a:buNone/>
            </a:pPr>
            <a:r>
              <a:rPr lang="zh-CN" altLang="en-US" sz="2400">
                <a:solidFill>
                  <a:schemeClr val="bg2">
                    <a:lumMod val="40000"/>
                    <a:lumOff val="60000"/>
                  </a:schemeClr>
                </a:solidFill>
              </a:rPr>
              <a:t>               </a:t>
            </a:r>
            <a:r>
              <a:rPr lang="en-US" sz="2400">
                <a:solidFill>
                  <a:schemeClr val="bg2">
                    <a:lumMod val="40000"/>
                    <a:lumOff val="60000"/>
                  </a:schemeClr>
                </a:solidFill>
              </a:rPr>
              <a:t>4) अग्निकर्मद्वारे शरीरोष्म्याचे रक्षण करणे.</a:t>
            </a:r>
          </a:p>
        </p:txBody>
      </p:sp>
      <p:pic>
        <p:nvPicPr>
          <p:cNvPr id="2" name="Picture 3">
            <a:extLst>
              <a:ext uri="{FF2B5EF4-FFF2-40B4-BE49-F238E27FC236}">
                <a16:creationId xmlns:a16="http://schemas.microsoft.com/office/drawing/2014/main" id="{E6F5A6A0-A866-454B-89E1-6818823FA73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77250" y="2940843"/>
            <a:ext cx="2671763" cy="31432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91794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52BDB0-7397-874F-BD8C-61D308FDF8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6600" b="1">
                <a:solidFill>
                  <a:schemeClr val="tx1"/>
                </a:solidFill>
              </a:rPr>
              <a:t>2.  रंजक पित्</a:t>
            </a:r>
            <a:r>
              <a:rPr lang="en-US" sz="6600" b="1">
                <a:solidFill>
                  <a:schemeClr val="bg1"/>
                </a:solidFill>
              </a:rPr>
              <a:t>त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F538D58-8865-FF45-BF27-1BAF6CA6E9E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rtl="0">
              <a:buNone/>
            </a:pPr>
            <a:r>
              <a:rPr lang="hi-IN" sz="4000" b="1" i="0" strike="noStrike">
                <a:solidFill>
                  <a:schemeClr val="bg1"/>
                </a:solidFill>
                <a:effectLst/>
                <a:latin typeface="Century Gothic" panose="020B0502020202020204" pitchFamily="34" charset="0"/>
              </a:rPr>
              <a:t>स्थान: </a:t>
            </a:r>
            <a:endParaRPr lang="hi-IN" sz="4000" b="1">
              <a:solidFill>
                <a:schemeClr val="bg1"/>
              </a:solidFill>
              <a:effectLst/>
            </a:endParaRPr>
          </a:p>
          <a:p>
            <a:pPr marL="0" indent="0" rtl="0">
              <a:buNone/>
            </a:pPr>
            <a:r>
              <a:rPr lang="hi-IN" sz="1800" b="0" i="0" u="none" strike="noStrike">
                <a:solidFill>
                  <a:srgbClr val="86D1D8"/>
                </a:solidFill>
                <a:effectLst/>
                <a:latin typeface="Century Gothic" panose="020B0502020202020204" pitchFamily="34" charset="0"/>
              </a:rPr>
              <a:t>           </a:t>
            </a:r>
            <a:r>
              <a:rPr lang="hi-IN" sz="1800" b="0" i="0" u="none" strike="noStrike">
                <a:solidFill>
                  <a:schemeClr val="bg2">
                    <a:lumMod val="40000"/>
                    <a:lumOff val="60000"/>
                  </a:schemeClr>
                </a:solidFill>
                <a:effectLst/>
                <a:latin typeface="Century Gothic" panose="020B0502020202020204" pitchFamily="34" charset="0"/>
              </a:rPr>
              <a:t>याकृत प्लीहा व आमाषय</a:t>
            </a:r>
            <a:r>
              <a:rPr lang="en-US" altLang="zh-CN" sz="1800" b="0" i="0" u="none" strike="noStrike">
                <a:solidFill>
                  <a:schemeClr val="bg2">
                    <a:lumMod val="40000"/>
                    <a:lumOff val="60000"/>
                  </a:schemeClr>
                </a:solidFill>
                <a:effectLst/>
                <a:latin typeface="Century Gothic" panose="020B0502020202020204" pitchFamily="34" charset="0"/>
              </a:rPr>
              <a:t>.</a:t>
            </a:r>
            <a:endParaRPr lang="hi-IN">
              <a:solidFill>
                <a:schemeClr val="bg2">
                  <a:lumMod val="40000"/>
                  <a:lumOff val="60000"/>
                </a:schemeClr>
              </a:solidFill>
              <a:effectLst/>
            </a:endParaRPr>
          </a:p>
          <a:p>
            <a:pPr marL="0" indent="0" rtl="0">
              <a:buNone/>
            </a:pPr>
            <a:r>
              <a:rPr lang="hi-IN" sz="4000" b="1" i="0" strike="noStrike">
                <a:solidFill>
                  <a:schemeClr val="bg1"/>
                </a:solidFill>
                <a:effectLst/>
                <a:latin typeface="Century Gothic" panose="020B0502020202020204" pitchFamily="34" charset="0"/>
              </a:rPr>
              <a:t>गुणधर्म:</a:t>
            </a:r>
            <a:endParaRPr lang="hi-IN" sz="4000" b="1">
              <a:solidFill>
                <a:schemeClr val="bg1"/>
              </a:solidFill>
              <a:effectLst/>
            </a:endParaRPr>
          </a:p>
          <a:p>
            <a:pPr marL="0" indent="0" rtl="0">
              <a:buNone/>
            </a:pPr>
            <a:r>
              <a:rPr lang="hi-IN" sz="1800" b="0" i="0" u="none" strike="noStrike">
                <a:solidFill>
                  <a:srgbClr val="86D1D8"/>
                </a:solidFill>
                <a:effectLst/>
                <a:latin typeface="Century Gothic" panose="020B0502020202020204" pitchFamily="34" charset="0"/>
              </a:rPr>
              <a:t>      </a:t>
            </a:r>
            <a:r>
              <a:rPr lang="hi-IN" sz="1800" b="0" i="0" u="none" strike="noStrike">
                <a:effectLst/>
                <a:latin typeface="Century Gothic" panose="020B0502020202020204" pitchFamily="34" charset="0"/>
              </a:rPr>
              <a:t>     </a:t>
            </a:r>
            <a:r>
              <a:rPr lang="hi-IN" sz="1800" b="0" i="0" u="none" strike="noStrike">
                <a:solidFill>
                  <a:schemeClr val="bg2">
                    <a:lumMod val="40000"/>
                    <a:lumOff val="60000"/>
                  </a:schemeClr>
                </a:solidFill>
                <a:effectLst/>
                <a:latin typeface="Century Gothic" panose="020B0502020202020204" pitchFamily="34" charset="0"/>
              </a:rPr>
              <a:t>स्निग्ध उष्ण तीक्ष्ण सर द्रव वीस्त्र आदी गुण</a:t>
            </a:r>
            <a:r>
              <a:rPr lang="en-US" altLang="zh-CN" sz="1800" b="0" i="0" u="none" strike="noStrike">
                <a:solidFill>
                  <a:schemeClr val="bg2">
                    <a:lumMod val="40000"/>
                    <a:lumOff val="60000"/>
                  </a:schemeClr>
                </a:solidFill>
                <a:effectLst/>
                <a:latin typeface="Century Gothic" panose="020B0502020202020204" pitchFamily="34" charset="0"/>
              </a:rPr>
              <a:t>.</a:t>
            </a:r>
            <a:endParaRPr lang="hi-IN">
              <a:solidFill>
                <a:schemeClr val="bg2">
                  <a:lumMod val="40000"/>
                  <a:lumOff val="60000"/>
                </a:schemeClr>
              </a:solidFill>
              <a:effectLst/>
            </a:endParaRPr>
          </a:p>
          <a:p>
            <a:pPr marL="0" indent="0" rtl="0">
              <a:buNone/>
            </a:pPr>
            <a:r>
              <a:rPr lang="hi-IN" sz="4000" b="1" i="0" strike="noStrike">
                <a:solidFill>
                  <a:schemeClr val="bg1"/>
                </a:solidFill>
                <a:effectLst/>
                <a:latin typeface="Century Gothic" panose="020B0502020202020204" pitchFamily="34" charset="0"/>
              </a:rPr>
              <a:t>कार्य:</a:t>
            </a:r>
            <a:endParaRPr lang="hi-IN" sz="4000" b="1">
              <a:solidFill>
                <a:schemeClr val="bg1"/>
              </a:solidFill>
              <a:effectLst/>
            </a:endParaRPr>
          </a:p>
          <a:p>
            <a:pPr marL="0" indent="0">
              <a:buNone/>
            </a:pPr>
            <a:r>
              <a:rPr lang="zh-CN" altLang="en-US" sz="1800" b="0" i="0" u="none" strike="noStrike">
                <a:solidFill>
                  <a:srgbClr val="86D1D8"/>
                </a:solidFill>
                <a:effectLst/>
                <a:latin typeface="Century Gothic" panose="020B0502020202020204" pitchFamily="34" charset="0"/>
              </a:rPr>
              <a:t>     </a:t>
            </a:r>
            <a:r>
              <a:rPr lang="hi-IN" sz="1800" b="0" i="0" u="none" strike="noStrike">
                <a:solidFill>
                  <a:srgbClr val="86D1D8"/>
                </a:solidFill>
                <a:effectLst/>
                <a:latin typeface="Century Gothic" panose="020B0502020202020204" pitchFamily="34" charset="0"/>
              </a:rPr>
              <a:t>       </a:t>
            </a:r>
            <a:r>
              <a:rPr lang="hi-IN" sz="1800" b="0" i="0" u="none" strike="noStrike">
                <a:solidFill>
                  <a:schemeClr val="bg2">
                    <a:lumMod val="40000"/>
                    <a:lumOff val="60000"/>
                  </a:schemeClr>
                </a:solidFill>
                <a:effectLst/>
                <a:latin typeface="Century Gothic" panose="020B0502020202020204" pitchFamily="34" charset="0"/>
              </a:rPr>
              <a:t> </a:t>
            </a:r>
            <a:r>
              <a:rPr lang="en-US" altLang="zh-CN" sz="1800" b="0" i="0" u="none" strike="noStrike">
                <a:solidFill>
                  <a:schemeClr val="bg2">
                    <a:lumMod val="40000"/>
                    <a:lumOff val="60000"/>
                  </a:schemeClr>
                </a:solidFill>
                <a:effectLst/>
                <a:latin typeface="Century Gothic" panose="020B0502020202020204" pitchFamily="34" charset="0"/>
              </a:rPr>
              <a:t>”</a:t>
            </a:r>
            <a:r>
              <a:rPr lang="en-US" altLang="zh-CN" sz="1800">
                <a:solidFill>
                  <a:schemeClr val="bg2">
                    <a:lumMod val="40000"/>
                    <a:lumOff val="60000"/>
                  </a:schemeClr>
                </a:solidFill>
                <a:latin typeface="Century Gothic" panose="020B0502020202020204" pitchFamily="34" charset="0"/>
              </a:rPr>
              <a:t>र</a:t>
            </a:r>
            <a:r>
              <a:rPr lang="hi-IN" sz="1800" b="0" i="0" u="none" strike="noStrike">
                <a:solidFill>
                  <a:schemeClr val="bg2">
                    <a:lumMod val="40000"/>
                    <a:lumOff val="60000"/>
                  </a:schemeClr>
                </a:solidFill>
                <a:effectLst/>
                <a:latin typeface="Century Gothic" panose="020B0502020202020204" pitchFamily="34" charset="0"/>
              </a:rPr>
              <a:t>स खलु आप्यो रस:</a:t>
            </a:r>
            <a:endParaRPr lang="hi-IN">
              <a:solidFill>
                <a:schemeClr val="bg2">
                  <a:lumMod val="40000"/>
                  <a:lumOff val="60000"/>
                </a:schemeClr>
              </a:solidFill>
              <a:effectLst/>
            </a:endParaRPr>
          </a:p>
          <a:p>
            <a:pPr marL="0" indent="0">
              <a:buNone/>
            </a:pPr>
            <a:r>
              <a:rPr lang="zh-CN" altLang="en-US" sz="1800" b="0" i="0" u="none" strike="noStrike">
                <a:solidFill>
                  <a:schemeClr val="bg2">
                    <a:lumMod val="40000"/>
                    <a:lumOff val="60000"/>
                  </a:schemeClr>
                </a:solidFill>
                <a:latin typeface="Century Gothic" panose="020B0502020202020204" pitchFamily="34" charset="0"/>
              </a:rPr>
              <a:t>     </a:t>
            </a:r>
            <a:r>
              <a:rPr lang="hi-IN" sz="1800" b="0" i="0" u="none" strike="noStrike">
                <a:solidFill>
                  <a:schemeClr val="bg2">
                    <a:lumMod val="40000"/>
                    <a:lumOff val="60000"/>
                  </a:schemeClr>
                </a:solidFill>
                <a:latin typeface="Century Gothic" panose="020B0502020202020204" pitchFamily="34" charset="0"/>
              </a:rPr>
              <a:t> </a:t>
            </a:r>
            <a:r>
              <a:rPr lang="zh-CN" altLang="en-US" sz="1800" b="0" i="0" u="none" strike="noStrike">
                <a:solidFill>
                  <a:schemeClr val="bg2">
                    <a:lumMod val="40000"/>
                    <a:lumOff val="60000"/>
                  </a:schemeClr>
                </a:solidFill>
                <a:latin typeface="Century Gothic" panose="020B0502020202020204" pitchFamily="34" charset="0"/>
              </a:rPr>
              <a:t>    </a:t>
            </a:r>
            <a:r>
              <a:rPr lang="hi-IN" sz="1800" b="0" i="0" u="none" strike="noStrike">
                <a:solidFill>
                  <a:schemeClr val="bg2">
                    <a:lumMod val="40000"/>
                    <a:lumOff val="60000"/>
                  </a:schemeClr>
                </a:solidFill>
                <a:latin typeface="Century Gothic" panose="020B0502020202020204" pitchFamily="34" charset="0"/>
              </a:rPr>
              <a:t>     </a:t>
            </a:r>
            <a:r>
              <a:rPr lang="hi-IN" sz="1800" b="0" i="0" u="none" strike="noStrike">
                <a:solidFill>
                  <a:schemeClr val="bg2">
                    <a:lumMod val="40000"/>
                    <a:lumOff val="60000"/>
                  </a:schemeClr>
                </a:solidFill>
                <a:effectLst/>
                <a:latin typeface="Century Gothic" panose="020B0502020202020204" pitchFamily="34" charset="0"/>
              </a:rPr>
              <a:t>यकृत्पलिहानो प्राप्य रागम </a:t>
            </a:r>
            <a:r>
              <a:rPr lang="en-US" altLang="zh-CN" sz="1800" b="0" i="0" u="none" strike="noStrike">
                <a:solidFill>
                  <a:schemeClr val="bg2">
                    <a:lumMod val="40000"/>
                    <a:lumOff val="60000"/>
                  </a:schemeClr>
                </a:solidFill>
                <a:effectLst/>
                <a:latin typeface="Century Gothic" panose="020B0502020202020204" pitchFamily="34" charset="0"/>
              </a:rPr>
              <a:t>उपैति।”</a:t>
            </a:r>
            <a:endParaRPr lang="hi-IN">
              <a:solidFill>
                <a:schemeClr val="bg2">
                  <a:lumMod val="40000"/>
                  <a:lumOff val="60000"/>
                </a:schemeClr>
              </a:solidFill>
              <a:effectLst/>
            </a:endParaRPr>
          </a:p>
          <a:p>
            <a:pPr rtl="0">
              <a:buFont typeface="+mj-lt"/>
              <a:buAutoNum type="arabicPeriod"/>
            </a:pPr>
            <a:endParaRPr lang="hi-IN">
              <a:effectLst/>
            </a:endParaRPr>
          </a:p>
          <a:p>
            <a:endParaRPr lang="en-US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2C85397B-4674-1A4E-9472-AFFBBA4DE4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47509" y="1636448"/>
            <a:ext cx="3080085" cy="27093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984055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6">
            <a:extLst>
              <a:ext uri="{FF2B5EF4-FFF2-40B4-BE49-F238E27FC236}">
                <a16:creationId xmlns:a16="http://schemas.microsoft.com/office/drawing/2014/main" id="{B88A1B3E-1D4A-2F4E-A10C-8CAF960EC1A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2676" b="74784"/>
          <a:stretch/>
        </p:blipFill>
        <p:spPr>
          <a:xfrm>
            <a:off x="2153574" y="5024844"/>
            <a:ext cx="5990578" cy="58239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B1F59CA-3B68-0441-AB20-AFCE5C6BC0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z="6000" b="1" i="1"/>
              <a:t>3.</a:t>
            </a:r>
            <a:r>
              <a:rPr lang="en-US" sz="6000" b="1" i="1"/>
              <a:t>साधक पित्त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99ACFDC-0170-AF4C-B7E9-0F5654FC4E0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6652" y="1851325"/>
            <a:ext cx="8946541" cy="3464717"/>
          </a:xfrm>
        </p:spPr>
        <p:txBody>
          <a:bodyPr/>
          <a:lstStyle/>
          <a:p>
            <a:r>
              <a:rPr lang="en-US">
                <a:solidFill>
                  <a:schemeClr val="accent2"/>
                </a:solidFill>
              </a:rPr>
              <a:t>स्</a:t>
            </a:r>
            <a:r>
              <a:rPr lang="en-US" b="1">
                <a:solidFill>
                  <a:schemeClr val="accent2"/>
                </a:solidFill>
              </a:rPr>
              <a:t>थान</a:t>
            </a:r>
            <a:r>
              <a:rPr lang="en-US" altLang="zh-CN" b="1">
                <a:solidFill>
                  <a:schemeClr val="accent2"/>
                </a:solidFill>
              </a:rPr>
              <a:t>-</a:t>
            </a:r>
            <a:r>
              <a:rPr lang="zh-CN" altLang="en-US" b="1">
                <a:solidFill>
                  <a:schemeClr val="accent2"/>
                </a:solidFill>
              </a:rPr>
              <a:t> </a:t>
            </a:r>
            <a:endParaRPr lang="en-US" altLang="zh-CN" b="1">
              <a:solidFill>
                <a:schemeClr val="accent2"/>
              </a:solidFill>
            </a:endParaRPr>
          </a:p>
          <a:p>
            <a:pPr marL="0" indent="0">
              <a:buNone/>
            </a:pPr>
            <a:r>
              <a:rPr lang="zh-CN" altLang="en-US" b="1">
                <a:solidFill>
                  <a:schemeClr val="accent2"/>
                </a:solidFill>
              </a:rPr>
              <a:t>                </a:t>
            </a:r>
            <a:r>
              <a:rPr lang="en-US" b="1"/>
              <a:t>साधक पित्त चे स्थान हृदय संगितलेले आहे.</a:t>
            </a:r>
          </a:p>
          <a:p>
            <a:pPr marL="0" indent="0">
              <a:buNone/>
            </a:pPr>
            <a:r>
              <a:rPr lang="en-US"/>
              <a:t>                </a:t>
            </a:r>
          </a:p>
          <a:p>
            <a:pPr marL="0" indent="0">
              <a:buNone/>
            </a:pPr>
            <a:endParaRPr lang="en-US"/>
          </a:p>
          <a:p>
            <a:r>
              <a:rPr lang="en-US" b="1">
                <a:solidFill>
                  <a:schemeClr val="accent2"/>
                </a:solidFill>
              </a:rPr>
              <a:t>गुणधर्म-</a:t>
            </a:r>
            <a:r>
              <a:rPr lang="en-US" b="1"/>
              <a:t> </a:t>
            </a:r>
          </a:p>
          <a:p>
            <a:pPr marL="0" indent="0">
              <a:buNone/>
            </a:pPr>
            <a:r>
              <a:rPr lang="zh-CN" altLang="en-US" b="1"/>
              <a:t>               </a:t>
            </a:r>
            <a:r>
              <a:rPr lang="en-US" b="1"/>
              <a:t>साधक पित्त हे पित्ताज प्रकर अस्लयाने पित्ताचे उष्ण, तिक्ष्णादी सर्व गुण यामध्ये </a:t>
            </a:r>
            <a:r>
              <a:rPr lang="zh-CN" altLang="en-US" b="1"/>
              <a:t>         </a:t>
            </a:r>
            <a:r>
              <a:rPr lang="en-US" b="1"/>
              <a:t>असतात.</a:t>
            </a:r>
          </a:p>
          <a:p>
            <a:r>
              <a:rPr lang="en-US" altLang="zh-CN" b="1">
                <a:solidFill>
                  <a:schemeClr val="accent2"/>
                </a:solidFill>
              </a:rPr>
              <a:t>कार्य-</a:t>
            </a:r>
          </a:p>
          <a:p>
            <a:pPr marL="0" indent="0">
              <a:buNone/>
            </a:pPr>
            <a:endParaRPr lang="en-US" b="1">
              <a:solidFill>
                <a:schemeClr val="accent2"/>
              </a:solidFill>
            </a:endParaRPr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DFFAC3C7-FF52-0842-A82C-8ED18C7E990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53574" y="2802910"/>
            <a:ext cx="5794858" cy="642938"/>
          </a:xfrm>
          <a:prstGeom prst="rect">
            <a:avLst/>
          </a:prstGeom>
        </p:spPr>
      </p:pic>
      <p:pic>
        <p:nvPicPr>
          <p:cNvPr id="5" name="Picture 6">
            <a:extLst>
              <a:ext uri="{FF2B5EF4-FFF2-40B4-BE49-F238E27FC236}">
                <a16:creationId xmlns:a16="http://schemas.microsoft.com/office/drawing/2014/main" id="{3CD342F0-27A3-C84E-B52C-8EB64E5E6B2A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18093" b="12286"/>
          <a:stretch/>
        </p:blipFill>
        <p:spPr>
          <a:xfrm>
            <a:off x="7683581" y="1013857"/>
            <a:ext cx="4234947" cy="12066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912357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D23BEE-79F0-6B4A-99F5-D5968B6B61B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16781" y="631030"/>
            <a:ext cx="8825658" cy="1080496"/>
          </a:xfrm>
        </p:spPr>
        <p:txBody>
          <a:bodyPr/>
          <a:lstStyle/>
          <a:p>
            <a:r>
              <a:rPr lang="en-US" sz="6600" b="1">
                <a:solidFill>
                  <a:schemeClr val="tx1"/>
                </a:solidFill>
              </a:rPr>
              <a:t>4.</a:t>
            </a:r>
            <a:r>
              <a:rPr lang="zh-CN" altLang="en-US" sz="6600" b="1">
                <a:solidFill>
                  <a:schemeClr val="tx1"/>
                </a:solidFill>
              </a:rPr>
              <a:t> </a:t>
            </a:r>
            <a:r>
              <a:rPr lang="en-US" sz="6600" b="1">
                <a:solidFill>
                  <a:schemeClr val="tx1"/>
                </a:solidFill>
              </a:rPr>
              <a:t>आलोचक पित्त</a:t>
            </a:r>
            <a:r>
              <a:rPr lang="en-US" sz="6600" b="1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E104507-A8B5-634D-9A43-36DA137BCAE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54955" y="2294933"/>
            <a:ext cx="8825658" cy="4301130"/>
          </a:xfrm>
        </p:spPr>
        <p:txBody>
          <a:bodyPr>
            <a:normAutofit fontScale="85000" lnSpcReduction="20000"/>
          </a:bodyPr>
          <a:lstStyle/>
          <a:p>
            <a:r>
              <a:rPr lang="en-US" sz="4000" b="1">
                <a:solidFill>
                  <a:schemeClr val="bg1"/>
                </a:solidFill>
              </a:rPr>
              <a:t>स्थान</a:t>
            </a:r>
            <a:r>
              <a:rPr lang="en-US" altLang="zh-CN" sz="4000" b="1">
                <a:solidFill>
                  <a:schemeClr val="bg1"/>
                </a:solidFill>
              </a:rPr>
              <a:t>:</a:t>
            </a:r>
          </a:p>
          <a:p>
            <a:r>
              <a:rPr lang="zh-CN" altLang="en-US"/>
              <a:t>                  </a:t>
            </a:r>
            <a:r>
              <a:rPr lang="en-US" altLang="zh-CN"/>
              <a:t>“</a:t>
            </a:r>
            <a:r>
              <a:rPr lang="en-US"/>
              <a:t>यद् दृष्ट्यां पित्त तस्मीन् आलोचनेऽग्निः इति संज्ञा</a:t>
            </a:r>
          </a:p>
          <a:p>
            <a:r>
              <a:rPr lang="en-US"/>
              <a:t>                    स रुपग्रहणो अधिकृत</a:t>
            </a:r>
            <a:r>
              <a:rPr lang="en-US" altLang="zh-CN"/>
              <a:t>।।”</a:t>
            </a:r>
            <a:endParaRPr lang="en-US"/>
          </a:p>
          <a:p>
            <a:r>
              <a:rPr lang="en-US" sz="4000" b="1">
                <a:solidFill>
                  <a:schemeClr val="bg1"/>
                </a:solidFill>
              </a:rPr>
              <a:t>गुणधर्म</a:t>
            </a:r>
            <a:r>
              <a:rPr lang="en-US" altLang="zh-CN" sz="4000" b="1">
                <a:solidFill>
                  <a:schemeClr val="bg1"/>
                </a:solidFill>
              </a:rPr>
              <a:t>:</a:t>
            </a:r>
            <a:r>
              <a:rPr lang="en-US"/>
              <a:t>   </a:t>
            </a:r>
          </a:p>
          <a:p>
            <a:r>
              <a:rPr lang="zh-CN" altLang="en-US"/>
              <a:t>                    </a:t>
            </a:r>
            <a:r>
              <a:rPr lang="en-US"/>
              <a:t> तेज महाभूताचे आधिक्य.</a:t>
            </a:r>
          </a:p>
          <a:p>
            <a:r>
              <a:rPr lang="en-US" sz="4000" b="1">
                <a:solidFill>
                  <a:schemeClr val="bg1"/>
                </a:solidFill>
              </a:rPr>
              <a:t>कार्य</a:t>
            </a:r>
            <a:r>
              <a:rPr lang="en-US" altLang="zh-CN" sz="4000" b="1">
                <a:solidFill>
                  <a:schemeClr val="bg1"/>
                </a:solidFill>
              </a:rPr>
              <a:t>:</a:t>
            </a:r>
            <a:r>
              <a:rPr lang="en-US"/>
              <a:t>      </a:t>
            </a:r>
          </a:p>
          <a:p>
            <a:r>
              <a:rPr lang="zh-CN" altLang="en-US"/>
              <a:t>                    </a:t>
            </a:r>
            <a:r>
              <a:rPr lang="en-US" altLang="zh-CN"/>
              <a:t>“</a:t>
            </a:r>
            <a:r>
              <a:rPr lang="en-US"/>
              <a:t>रुपलोचनतः स्मृतम् |</a:t>
            </a:r>
            <a:r>
              <a:rPr lang="en-US" altLang="zh-CN"/>
              <a:t>”</a:t>
            </a:r>
            <a:endParaRPr lang="en-US"/>
          </a:p>
          <a:p>
            <a:r>
              <a:rPr lang="en-US" sz="4000" b="1">
                <a:solidFill>
                  <a:schemeClr val="bg1"/>
                </a:solidFill>
              </a:rPr>
              <a:t>प्रकार</a:t>
            </a:r>
            <a:r>
              <a:rPr lang="en-US" altLang="zh-CN" sz="4000" b="1">
                <a:solidFill>
                  <a:schemeClr val="bg1"/>
                </a:solidFill>
              </a:rPr>
              <a:t>:</a:t>
            </a:r>
            <a:r>
              <a:rPr lang="en-US"/>
              <a:t>     </a:t>
            </a:r>
          </a:p>
          <a:p>
            <a:r>
              <a:rPr lang="zh-CN" altLang="en-US"/>
              <a:t>                     </a:t>
            </a:r>
            <a:r>
              <a:rPr lang="en-US"/>
              <a:t>1.चक्षुवैशेषिक आलोचक पित्त</a:t>
            </a:r>
            <a:r>
              <a:rPr lang="en-US" altLang="zh-CN"/>
              <a:t>.</a:t>
            </a:r>
            <a:endParaRPr lang="en-US"/>
          </a:p>
          <a:p>
            <a:r>
              <a:rPr lang="en-US"/>
              <a:t>                     2. बुद्धिवैशेषिक आलोचक पित्त</a:t>
            </a:r>
            <a:r>
              <a:rPr lang="en-US" altLang="zh-CN"/>
              <a:t>.</a:t>
            </a:r>
            <a:r>
              <a:rPr lang="en-US"/>
              <a:t>                   </a:t>
            </a:r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F7BD7EEF-CC27-764D-93B5-00508D16BA1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44645" y="1711526"/>
            <a:ext cx="3062053" cy="22026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124324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925F60-711F-584A-8487-03EF90EB4B1C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547687" y="451216"/>
            <a:ext cx="11537156" cy="1260672"/>
          </a:xfrm>
        </p:spPr>
        <p:txBody>
          <a:bodyPr/>
          <a:lstStyle/>
          <a:p>
            <a:r>
              <a:rPr lang="zh-CN" altLang="en-US"/>
              <a:t>  </a:t>
            </a:r>
            <a:r>
              <a:rPr lang="en-US" altLang="zh-CN" b="1"/>
              <a:t>5.</a:t>
            </a:r>
            <a:r>
              <a:rPr lang="zh-CN" altLang="en-US" b="1"/>
              <a:t> </a:t>
            </a:r>
            <a:r>
              <a:rPr lang="hi-IN" sz="4400" b="1"/>
              <a:t>भ्राजक पित्त</a:t>
            </a:r>
            <a:endParaRPr lang="en-US" sz="4400" b="1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FAF0C46-885B-0F4D-A3A8-1FF9968D39CE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457200" y="1488281"/>
            <a:ext cx="8947150" cy="5176838"/>
          </a:xfrm>
        </p:spPr>
        <p:txBody>
          <a:bodyPr>
            <a:normAutofit fontScale="92500" lnSpcReduction="10000"/>
          </a:bodyPr>
          <a:lstStyle/>
          <a:p>
            <a:r>
              <a:rPr lang="en-US" altLang="zh-CN"/>
              <a:t>“</a:t>
            </a:r>
            <a:r>
              <a:rPr lang="hi-IN" u="sng"/>
              <a:t>भ्राजनात वर्ण प्रकाशनात भ्राजकं इति संज्ञा </a:t>
            </a:r>
            <a:r>
              <a:rPr lang="hi-IN"/>
              <a:t>|</a:t>
            </a:r>
            <a:r>
              <a:rPr lang="en-US" altLang="zh-CN"/>
              <a:t>”</a:t>
            </a:r>
            <a:endParaRPr lang="en-US"/>
          </a:p>
          <a:p>
            <a:pPr marL="0" indent="0">
              <a:buNone/>
            </a:pPr>
            <a:r>
              <a:rPr lang="zh-CN" altLang="en-US"/>
              <a:t>             </a:t>
            </a:r>
            <a:r>
              <a:rPr lang="hi-IN"/>
              <a:t>भ्राजनं म्हणजे त्वचेचे वर्ण प्रकाशन करणे, ज्या पित्ताद्वारे त्वचेचे वर्ण प्रकाशनाचे व त्वचेची </a:t>
            </a:r>
            <a:r>
              <a:rPr lang="zh-CN" altLang="en-US"/>
              <a:t>      </a:t>
            </a:r>
            <a:r>
              <a:rPr lang="hi-IN"/>
              <a:t>कांती </a:t>
            </a:r>
            <a:r>
              <a:rPr lang="zh-CN" altLang="en-US"/>
              <a:t>  </a:t>
            </a:r>
            <a:r>
              <a:rPr lang="hi-IN"/>
              <a:t>वाढविणारे कार्य केले जाते त्याला भ्राजक पित्त असे म्हणतात</a:t>
            </a:r>
            <a:endParaRPr lang="en-US"/>
          </a:p>
          <a:p>
            <a:r>
              <a:rPr lang="hi-IN" sz="3200" b="1">
                <a:solidFill>
                  <a:schemeClr val="bg1"/>
                </a:solidFill>
              </a:rPr>
              <a:t>स्थान:</a:t>
            </a:r>
            <a:r>
              <a:rPr lang="zh-CN" altLang="en-US" sz="3200" b="1"/>
              <a:t> </a:t>
            </a:r>
            <a:endParaRPr lang="en-US" sz="3200" b="1"/>
          </a:p>
          <a:p>
            <a:pPr marL="0" indent="0">
              <a:buNone/>
            </a:pPr>
            <a:r>
              <a:rPr lang="zh-CN" altLang="en-US"/>
              <a:t>          </a:t>
            </a:r>
            <a:r>
              <a:rPr lang="en-US" altLang="zh-CN"/>
              <a:t>“</a:t>
            </a:r>
            <a:r>
              <a:rPr lang="hi-IN" u="sng"/>
              <a:t>त्वकस्तं भ्राजकं भ्राजनात त्वच:</a:t>
            </a:r>
            <a:r>
              <a:rPr lang="hi-IN"/>
              <a:t>|</a:t>
            </a:r>
            <a:r>
              <a:rPr lang="en-US" altLang="zh-CN"/>
              <a:t>”</a:t>
            </a:r>
            <a:endParaRPr lang="en-US"/>
          </a:p>
          <a:p>
            <a:pPr marL="0" indent="0">
              <a:buNone/>
            </a:pPr>
            <a:r>
              <a:rPr lang="zh-CN" altLang="en-US"/>
              <a:t>                    </a:t>
            </a:r>
            <a:r>
              <a:rPr lang="hi-IN"/>
              <a:t>त्वचा हे भ्राजक पित्ताचे स्थान  आहे.</a:t>
            </a:r>
            <a:endParaRPr lang="en-US"/>
          </a:p>
          <a:p>
            <a:pPr marL="0" indent="0">
              <a:buNone/>
            </a:pPr>
            <a:r>
              <a:rPr lang="zh-CN" altLang="en-US"/>
              <a:t>                    </a:t>
            </a:r>
            <a:r>
              <a:rPr lang="hi-IN"/>
              <a:t>अवभासिनी नामक बाह्य थराच्या ठिकाणी भ्राजक पित्त असते.</a:t>
            </a:r>
            <a:endParaRPr lang="en-US"/>
          </a:p>
          <a:p>
            <a:r>
              <a:rPr lang="hi-IN" sz="2800" b="1">
                <a:solidFill>
                  <a:schemeClr val="bg1"/>
                </a:solidFill>
              </a:rPr>
              <a:t>गुणधर्म:</a:t>
            </a:r>
            <a:endParaRPr lang="en-US" sz="2800" b="1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zh-CN" altLang="en-US"/>
              <a:t>                 </a:t>
            </a:r>
            <a:r>
              <a:rPr lang="hi-IN"/>
              <a:t>भ्राजक पित्तात उष्ण, तीक्ष्णादी  गुण असतात.</a:t>
            </a:r>
            <a:endParaRPr lang="en-US"/>
          </a:p>
          <a:p>
            <a:r>
              <a:rPr lang="hi-IN" sz="3000" b="1">
                <a:solidFill>
                  <a:schemeClr val="bg1"/>
                </a:solidFill>
              </a:rPr>
              <a:t>कार्य:</a:t>
            </a:r>
            <a:endParaRPr lang="en-US" sz="3000" b="1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zh-CN" altLang="en-US"/>
              <a:t>          </a:t>
            </a:r>
            <a:r>
              <a:rPr lang="en-US" altLang="zh-CN"/>
              <a:t>“</a:t>
            </a:r>
            <a:r>
              <a:rPr lang="hi-IN"/>
              <a:t> </a:t>
            </a:r>
            <a:r>
              <a:rPr lang="hi-IN" u="sng"/>
              <a:t>यत्तू त्वची पित्तम तस्मिन भ्राजकोग्नि इति संज्ञा</a:t>
            </a:r>
            <a:r>
              <a:rPr lang="hi-IN"/>
              <a:t>|</a:t>
            </a:r>
            <a:endParaRPr lang="en-US"/>
          </a:p>
          <a:p>
            <a:pPr marL="0" indent="0">
              <a:buNone/>
            </a:pPr>
            <a:r>
              <a:rPr lang="zh-CN" altLang="en-US"/>
              <a:t>            </a:t>
            </a:r>
            <a:r>
              <a:rPr lang="hi-IN" u="sng"/>
              <a:t>स: अभ्यंग परिषेक अवगाह लेपनदिना क्रिया द्रव्यानं</a:t>
            </a:r>
            <a:r>
              <a:rPr lang="hi-IN"/>
              <a:t>||</a:t>
            </a:r>
            <a:r>
              <a:rPr lang="en-US" altLang="zh-CN"/>
              <a:t>”</a:t>
            </a:r>
            <a:endParaRPr lang="en-US"/>
          </a:p>
          <a:p>
            <a:pPr marL="0" indent="0">
              <a:buNone/>
            </a:pPr>
            <a:endParaRPr lang="en-US"/>
          </a:p>
          <a:p>
            <a:pPr marL="0" indent="0">
              <a:buNone/>
            </a:pPr>
            <a:endParaRPr lang="en-US"/>
          </a:p>
          <a:p>
            <a:pPr marL="0" indent="0">
              <a:buNone/>
            </a:pPr>
            <a:endParaRPr lang="en-US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5B96AF43-C701-8946-91A9-B93FAAC3C9B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00482" y="3196166"/>
            <a:ext cx="2534318" cy="30698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8934352"/>
      </p:ext>
    </p:extLst>
  </p:cSld>
  <p:clrMapOvr>
    <a:masterClrMapping/>
  </p:clrMapOvr>
  <p:transition spd="slow">
    <p:push dir="u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2F2DCC0C-3018-E349-AA04-F80BB93A4AE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5154" y="922073"/>
            <a:ext cx="4461472" cy="4816739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64C65AF1-7BDC-DF4A-AAE0-68ACDF32BEC3}"/>
              </a:ext>
            </a:extLst>
          </p:cNvPr>
          <p:cNvSpPr txBox="1"/>
          <p:nvPr/>
        </p:nvSpPr>
        <p:spPr>
          <a:xfrm>
            <a:off x="5723478" y="2875002"/>
            <a:ext cx="7325772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altLang="zh-CN" sz="6600" b="1">
                <a:latin typeface="Algerian" pitchFamily="82" charset="0"/>
                <a:ea typeface="Abadi" panose="02000000000000000000" pitchFamily="2" charset="0"/>
              </a:rPr>
              <a:t>Thank you</a:t>
            </a:r>
            <a:r>
              <a:rPr lang="zh-CN" altLang="en-US" sz="6600" b="1">
                <a:latin typeface="Algerian" pitchFamily="82" charset="0"/>
                <a:ea typeface="Abadi" panose="02000000000000000000" pitchFamily="2" charset="0"/>
              </a:rPr>
              <a:t> </a:t>
            </a:r>
            <a:r>
              <a:rPr lang="en-US" altLang="zh-CN" sz="6600" b="1">
                <a:latin typeface="Algerian" pitchFamily="82" charset="0"/>
                <a:ea typeface="Abadi" panose="02000000000000000000" pitchFamily="2" charset="0"/>
              </a:rPr>
              <a:t>! </a:t>
            </a:r>
            <a:endParaRPr lang="en-US" sz="6600" b="1">
              <a:latin typeface="Algerian" pitchFamily="82" charset="0"/>
              <a:ea typeface="Abadi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20254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8BD298-F3C2-3148-B78B-931A256161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z="4800" b="1"/>
              <a:t>Contents</a:t>
            </a:r>
            <a:endParaRPr lang="en-US" sz="4800" b="1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D41CE6B-AA6D-2A48-895C-CAD40F33E490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zh-CN"/>
              <a:t>दोष</a:t>
            </a:r>
            <a:r>
              <a:rPr lang="zh-CN" altLang="en-US"/>
              <a:t> </a:t>
            </a:r>
            <a:r>
              <a:rPr lang="en-US" altLang="zh-CN"/>
              <a:t>व पित्त दोष</a:t>
            </a:r>
          </a:p>
          <a:p>
            <a:r>
              <a:rPr lang="en-US" altLang="zh-CN"/>
              <a:t>व्याख्या</a:t>
            </a:r>
          </a:p>
          <a:p>
            <a:r>
              <a:rPr lang="en-US" altLang="zh-CN"/>
              <a:t>निरूक्ति</a:t>
            </a:r>
          </a:p>
          <a:p>
            <a:r>
              <a:rPr lang="en-US" altLang="zh-CN"/>
              <a:t>पर्याय</a:t>
            </a:r>
          </a:p>
          <a:p>
            <a:r>
              <a:rPr lang="en-US" altLang="zh-CN"/>
              <a:t>पांचभौतिक संघटन</a:t>
            </a:r>
          </a:p>
          <a:p>
            <a:r>
              <a:rPr lang="en-US" altLang="zh-CN"/>
              <a:t>स्वरुप</a:t>
            </a:r>
          </a:p>
          <a:p>
            <a:r>
              <a:rPr lang="en-US" altLang="zh-CN"/>
              <a:t>सामान्य स्थान</a:t>
            </a:r>
          </a:p>
          <a:p>
            <a:r>
              <a:rPr lang="en-US" altLang="zh-CN"/>
              <a:t>पित्ताचे गुण</a:t>
            </a:r>
          </a:p>
          <a:p>
            <a:r>
              <a:rPr lang="en-US" altLang="zh-CN"/>
              <a:t>सामान्य कार्य</a:t>
            </a:r>
          </a:p>
          <a:p>
            <a:endParaRPr lang="en-US" altLang="zh-CN"/>
          </a:p>
          <a:p>
            <a:endParaRPr lang="en-US" altLang="zh-CN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3C015AD-1750-234D-9311-3F10865C4431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zh-CN"/>
              <a:t>पित्तवृद्धि </a:t>
            </a:r>
          </a:p>
          <a:p>
            <a:r>
              <a:rPr lang="en-US" altLang="zh-CN"/>
              <a:t>पित्तक्षय</a:t>
            </a:r>
          </a:p>
          <a:p>
            <a:r>
              <a:rPr lang="en-US" altLang="zh-CN"/>
              <a:t>ऋतुनुसार वृध्दि-क्षय</a:t>
            </a:r>
          </a:p>
          <a:p>
            <a:r>
              <a:rPr lang="en-US" altLang="zh-CN"/>
              <a:t>पित्त प्रकृत</a:t>
            </a:r>
            <a:r>
              <a:rPr lang="zh-CN" altLang="en-US"/>
              <a:t>ी</a:t>
            </a:r>
            <a:endParaRPr lang="en-US" altLang="zh-CN"/>
          </a:p>
          <a:p>
            <a:r>
              <a:rPr lang="en-US" altLang="zh-CN"/>
              <a:t>पित्त प्रकार</a:t>
            </a:r>
          </a:p>
          <a:p>
            <a:endParaRPr lang="en-US"/>
          </a:p>
        </p:txBody>
      </p:sp>
      <p:pic>
        <p:nvPicPr>
          <p:cNvPr id="6" name="Picture 6">
            <a:extLst>
              <a:ext uri="{FF2B5EF4-FFF2-40B4-BE49-F238E27FC236}">
                <a16:creationId xmlns:a16="http://schemas.microsoft.com/office/drawing/2014/main" id="{8BEB3460-08FB-224E-8AAF-DBB1F4758F0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36818" y="1219068"/>
            <a:ext cx="2469432" cy="17330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4663208"/>
      </p:ext>
    </p:extLst>
  </p:cSld>
  <p:clrMapOvr>
    <a:masterClrMapping/>
  </p:clrMapOvr>
  <p:transition spd="med">
    <p:pull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C7F375-89CE-504F-91FA-1FACFA3559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05174" y="494507"/>
            <a:ext cx="8761413" cy="1014676"/>
          </a:xfrm>
        </p:spPr>
        <p:txBody>
          <a:bodyPr/>
          <a:lstStyle/>
          <a:p>
            <a:r>
              <a:rPr lang="en-US" altLang="zh-CN" b="1"/>
              <a:t>दोष</a:t>
            </a:r>
            <a:r>
              <a:rPr lang="zh-CN" altLang="en-US" b="1"/>
              <a:t> </a:t>
            </a:r>
            <a:r>
              <a:rPr lang="en-US" altLang="zh-CN" b="1"/>
              <a:t>व पित्त दोष</a:t>
            </a:r>
            <a:endParaRPr lang="en-US" b="1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E62B6E5-687B-7144-9B67-E5A13F77B07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36095" y="1955668"/>
            <a:ext cx="8630492" cy="3900487"/>
          </a:xfrm>
        </p:spPr>
        <p:txBody>
          <a:bodyPr>
            <a:normAutofit lnSpcReduction="10000"/>
          </a:bodyPr>
          <a:lstStyle/>
          <a:p>
            <a:r>
              <a:rPr lang="en-US" altLang="zh-CN" sz="2000" b="1">
                <a:solidFill>
                  <a:schemeClr val="bg1"/>
                </a:solidFill>
              </a:rPr>
              <a:t>दोष</a:t>
            </a:r>
          </a:p>
          <a:p>
            <a:pPr marL="0" indent="0">
              <a:buNone/>
            </a:pPr>
            <a:r>
              <a:rPr lang="zh-CN" altLang="en-US"/>
              <a:t>         </a:t>
            </a:r>
            <a:r>
              <a:rPr lang="zh-CN" altLang="en-US">
                <a:solidFill>
                  <a:schemeClr val="bg2">
                    <a:lumMod val="40000"/>
                    <a:lumOff val="60000"/>
                  </a:schemeClr>
                </a:solidFill>
              </a:rPr>
              <a:t>  </a:t>
            </a:r>
            <a:r>
              <a:rPr lang="en-US" altLang="zh-CN">
                <a:solidFill>
                  <a:schemeClr val="bg2">
                    <a:lumMod val="40000"/>
                    <a:lumOff val="60000"/>
                  </a:schemeClr>
                </a:solidFill>
              </a:rPr>
              <a:t>“</a:t>
            </a:r>
            <a:r>
              <a:rPr lang="zh-CN" altLang="en-US">
                <a:solidFill>
                  <a:schemeClr val="bg2">
                    <a:lumMod val="40000"/>
                    <a:lumOff val="60000"/>
                  </a:schemeClr>
                </a:solidFill>
              </a:rPr>
              <a:t> </a:t>
            </a:r>
            <a:r>
              <a:rPr lang="en-US" altLang="zh-CN" u="sng">
                <a:solidFill>
                  <a:schemeClr val="bg2">
                    <a:lumMod val="40000"/>
                    <a:lumOff val="60000"/>
                  </a:schemeClr>
                </a:solidFill>
              </a:rPr>
              <a:t>दूष्यन्ति इति दोषः</a:t>
            </a:r>
            <a:r>
              <a:rPr lang="en-US" altLang="zh-CN">
                <a:solidFill>
                  <a:schemeClr val="bg2">
                    <a:lumMod val="40000"/>
                    <a:lumOff val="60000"/>
                  </a:schemeClr>
                </a:solidFill>
              </a:rPr>
              <a:t>।”</a:t>
            </a:r>
          </a:p>
          <a:p>
            <a:r>
              <a:rPr lang="en-US" altLang="zh-CN" sz="2000" b="1">
                <a:solidFill>
                  <a:schemeClr val="bg1"/>
                </a:solidFill>
              </a:rPr>
              <a:t>त्रिदोष</a:t>
            </a:r>
          </a:p>
          <a:p>
            <a:pPr marL="0" indent="0">
              <a:buNone/>
            </a:pPr>
            <a:r>
              <a:rPr lang="zh-CN" altLang="en-US"/>
              <a:t>          </a:t>
            </a:r>
            <a:r>
              <a:rPr lang="zh-CN" altLang="en-US">
                <a:solidFill>
                  <a:schemeClr val="bg2">
                    <a:lumMod val="40000"/>
                    <a:lumOff val="60000"/>
                  </a:schemeClr>
                </a:solidFill>
              </a:rPr>
              <a:t> </a:t>
            </a:r>
            <a:r>
              <a:rPr lang="en-US" altLang="zh-CN">
                <a:solidFill>
                  <a:schemeClr val="bg2">
                    <a:lumMod val="40000"/>
                    <a:lumOff val="60000"/>
                  </a:schemeClr>
                </a:solidFill>
              </a:rPr>
              <a:t>“</a:t>
            </a:r>
            <a:r>
              <a:rPr lang="zh-CN" altLang="en-US">
                <a:solidFill>
                  <a:schemeClr val="bg2">
                    <a:lumMod val="40000"/>
                    <a:lumOff val="60000"/>
                  </a:schemeClr>
                </a:solidFill>
              </a:rPr>
              <a:t> </a:t>
            </a:r>
            <a:r>
              <a:rPr lang="en-US" altLang="zh-CN" u="sng">
                <a:solidFill>
                  <a:schemeClr val="bg2">
                    <a:lumMod val="40000"/>
                    <a:lumOff val="60000"/>
                  </a:schemeClr>
                </a:solidFill>
              </a:rPr>
              <a:t>वायुः पित्तं कफश्चोक्तः शारीरो दोषसङ्ग्रहः</a:t>
            </a:r>
            <a:r>
              <a:rPr lang="en-US" altLang="zh-CN">
                <a:solidFill>
                  <a:schemeClr val="bg2">
                    <a:lumMod val="40000"/>
                    <a:lumOff val="60000"/>
                  </a:schemeClr>
                </a:solidFill>
              </a:rPr>
              <a:t>।”</a:t>
            </a:r>
          </a:p>
          <a:p>
            <a:r>
              <a:rPr lang="en-US" altLang="zh-CN" sz="2000" b="1">
                <a:solidFill>
                  <a:schemeClr val="bg1"/>
                </a:solidFill>
              </a:rPr>
              <a:t>प</a:t>
            </a:r>
            <a:r>
              <a:rPr lang="zh-CN" altLang="en-US" sz="2000" b="1">
                <a:solidFill>
                  <a:schemeClr val="bg1"/>
                </a:solidFill>
              </a:rPr>
              <a:t>ि</a:t>
            </a:r>
            <a:r>
              <a:rPr lang="en-US" altLang="zh-CN" sz="2000" b="1">
                <a:solidFill>
                  <a:schemeClr val="bg1"/>
                </a:solidFill>
              </a:rPr>
              <a:t>त</a:t>
            </a:r>
            <a:r>
              <a:rPr lang="zh-CN" altLang="en-US" sz="2000" b="1">
                <a:solidFill>
                  <a:schemeClr val="bg1"/>
                </a:solidFill>
              </a:rPr>
              <a:t>्</a:t>
            </a:r>
            <a:r>
              <a:rPr lang="en-US" altLang="zh-CN" sz="2000" b="1">
                <a:solidFill>
                  <a:schemeClr val="bg1"/>
                </a:solidFill>
              </a:rPr>
              <a:t>त</a:t>
            </a:r>
            <a:r>
              <a:rPr lang="zh-CN" altLang="en-US" sz="2000" b="1">
                <a:solidFill>
                  <a:schemeClr val="bg1"/>
                </a:solidFill>
              </a:rPr>
              <a:t> </a:t>
            </a:r>
            <a:r>
              <a:rPr lang="en-US" altLang="zh-CN" sz="2000" b="1">
                <a:solidFill>
                  <a:schemeClr val="bg1"/>
                </a:solidFill>
              </a:rPr>
              <a:t>दोष</a:t>
            </a:r>
          </a:p>
          <a:p>
            <a:pPr marL="0" indent="0">
              <a:buNone/>
            </a:pPr>
            <a:r>
              <a:rPr lang="zh-CN" altLang="en-US"/>
              <a:t>        </a:t>
            </a:r>
            <a:r>
              <a:rPr lang="zh-CN" altLang="en-US">
                <a:solidFill>
                  <a:schemeClr val="bg2">
                    <a:lumMod val="40000"/>
                    <a:lumOff val="60000"/>
                  </a:schemeClr>
                </a:solidFill>
              </a:rPr>
              <a:t> </a:t>
            </a:r>
            <a:r>
              <a:rPr lang="en-US" altLang="zh-CN">
                <a:solidFill>
                  <a:schemeClr val="bg2">
                    <a:lumMod val="40000"/>
                    <a:lumOff val="60000"/>
                  </a:schemeClr>
                </a:solidFill>
              </a:rPr>
              <a:t>पचन प्रक्रिया- विजातीय घटक</a:t>
            </a:r>
            <a:r>
              <a:rPr lang="zh-CN" altLang="en-US">
                <a:solidFill>
                  <a:schemeClr val="bg2">
                    <a:lumMod val="40000"/>
                    <a:lumOff val="60000"/>
                  </a:schemeClr>
                </a:solidFill>
              </a:rPr>
              <a:t> </a:t>
            </a:r>
            <a:r>
              <a:rPr lang="en-US" altLang="zh-CN">
                <a:solidFill>
                  <a:schemeClr val="bg2">
                    <a:lumMod val="40000"/>
                    <a:lumOff val="60000"/>
                  </a:schemeClr>
                </a:solidFill>
                <a:sym typeface="Wingdings" pitchFamily="2" charset="2"/>
              </a:rPr>
              <a:t></a:t>
            </a:r>
            <a:r>
              <a:rPr lang="zh-CN" altLang="en-US">
                <a:solidFill>
                  <a:schemeClr val="bg2">
                    <a:lumMod val="40000"/>
                    <a:lumOff val="60000"/>
                  </a:schemeClr>
                </a:solidFill>
                <a:sym typeface="Wingdings" pitchFamily="2" charset="2"/>
              </a:rPr>
              <a:t> </a:t>
            </a:r>
            <a:r>
              <a:rPr lang="en-US" altLang="zh-CN">
                <a:solidFill>
                  <a:schemeClr val="bg2">
                    <a:lumMod val="40000"/>
                    <a:lumOff val="60000"/>
                  </a:schemeClr>
                </a:solidFill>
                <a:sym typeface="Wingdings" pitchFamily="2" charset="2"/>
              </a:rPr>
              <a:t>शरीरसाम्य भाव(पचन</a:t>
            </a:r>
            <a:r>
              <a:rPr lang="zh-CN" altLang="en-US">
                <a:solidFill>
                  <a:schemeClr val="bg2">
                    <a:lumMod val="40000"/>
                    <a:lumOff val="60000"/>
                  </a:schemeClr>
                </a:solidFill>
                <a:sym typeface="Wingdings" pitchFamily="2" charset="2"/>
              </a:rPr>
              <a:t>ा</a:t>
            </a:r>
            <a:r>
              <a:rPr lang="en-US" altLang="zh-CN">
                <a:solidFill>
                  <a:schemeClr val="bg2">
                    <a:lumMod val="40000"/>
                    <a:lumOff val="60000"/>
                  </a:schemeClr>
                </a:solidFill>
                <a:sym typeface="Wingdings" pitchFamily="2" charset="2"/>
              </a:rPr>
              <a:t>य</a:t>
            </a:r>
            <a:r>
              <a:rPr lang="zh-CN" altLang="en-US">
                <a:solidFill>
                  <a:schemeClr val="bg2">
                    <a:lumMod val="40000"/>
                    <a:lumOff val="60000"/>
                  </a:schemeClr>
                </a:solidFill>
                <a:sym typeface="Wingdings" pitchFamily="2" charset="2"/>
              </a:rPr>
              <a:t>ी</a:t>
            </a:r>
            <a:r>
              <a:rPr lang="en-US" altLang="zh-CN">
                <a:solidFill>
                  <a:schemeClr val="bg2">
                    <a:lumMod val="40000"/>
                    <a:lumOff val="60000"/>
                  </a:schemeClr>
                </a:solidFill>
                <a:sym typeface="Wingdings" pitchFamily="2" charset="2"/>
              </a:rPr>
              <a:t>,</a:t>
            </a:r>
            <a:r>
              <a:rPr lang="zh-CN" altLang="en-US">
                <a:solidFill>
                  <a:schemeClr val="bg2">
                    <a:lumMod val="40000"/>
                    <a:lumOff val="60000"/>
                  </a:schemeClr>
                </a:solidFill>
                <a:sym typeface="Wingdings" pitchFamily="2" charset="2"/>
              </a:rPr>
              <a:t> </a:t>
            </a:r>
            <a:r>
              <a:rPr lang="en-US" altLang="zh-CN">
                <a:solidFill>
                  <a:schemeClr val="bg2">
                    <a:lumMod val="40000"/>
                    <a:lumOff val="60000"/>
                  </a:schemeClr>
                </a:solidFill>
                <a:sym typeface="Wingdings" pitchFamily="2" charset="2"/>
              </a:rPr>
              <a:t>पर</a:t>
            </a:r>
            <a:r>
              <a:rPr lang="zh-CN" altLang="en-US">
                <a:solidFill>
                  <a:schemeClr val="bg2">
                    <a:lumMod val="40000"/>
                    <a:lumOff val="60000"/>
                  </a:schemeClr>
                </a:solidFill>
                <a:sym typeface="Wingdings" pitchFamily="2" charset="2"/>
              </a:rPr>
              <a:t>ि</a:t>
            </a:r>
            <a:r>
              <a:rPr lang="en-US" altLang="zh-CN">
                <a:solidFill>
                  <a:schemeClr val="bg2">
                    <a:lumMod val="40000"/>
                    <a:lumOff val="60000"/>
                  </a:schemeClr>
                </a:solidFill>
                <a:sym typeface="Wingdings" pitchFamily="2" charset="2"/>
              </a:rPr>
              <a:t>णमन</a:t>
            </a:r>
            <a:r>
              <a:rPr lang="zh-CN" altLang="en-US">
                <a:solidFill>
                  <a:schemeClr val="bg2">
                    <a:lumMod val="40000"/>
                    <a:lumOff val="60000"/>
                  </a:schemeClr>
                </a:solidFill>
                <a:sym typeface="Wingdings" pitchFamily="2" charset="2"/>
              </a:rPr>
              <a:t>ा</a:t>
            </a:r>
            <a:r>
              <a:rPr lang="en-US" altLang="zh-CN">
                <a:solidFill>
                  <a:schemeClr val="bg2">
                    <a:lumMod val="40000"/>
                    <a:lumOff val="60000"/>
                  </a:schemeClr>
                </a:solidFill>
                <a:sym typeface="Wingdings" pitchFamily="2" charset="2"/>
              </a:rPr>
              <a:t>च</a:t>
            </a:r>
            <a:r>
              <a:rPr lang="zh-CN" altLang="en-US">
                <a:solidFill>
                  <a:schemeClr val="bg2">
                    <a:lumMod val="40000"/>
                    <a:lumOff val="60000"/>
                  </a:schemeClr>
                </a:solidFill>
                <a:sym typeface="Wingdings" pitchFamily="2" charset="2"/>
              </a:rPr>
              <a:t>ी </a:t>
            </a:r>
            <a:r>
              <a:rPr lang="en-US" altLang="zh-CN">
                <a:solidFill>
                  <a:schemeClr val="bg2">
                    <a:lumMod val="40000"/>
                    <a:lumOff val="60000"/>
                  </a:schemeClr>
                </a:solidFill>
                <a:sym typeface="Wingdings" pitchFamily="2" charset="2"/>
              </a:rPr>
              <a:t>जबाबदारी) </a:t>
            </a:r>
          </a:p>
          <a:p>
            <a:pPr marL="0" indent="0">
              <a:buNone/>
            </a:pPr>
            <a:r>
              <a:rPr lang="zh-CN" altLang="en-US">
                <a:solidFill>
                  <a:schemeClr val="bg2">
                    <a:lumMod val="40000"/>
                    <a:lumOff val="60000"/>
                  </a:schemeClr>
                </a:solidFill>
                <a:sym typeface="Wingdings" pitchFamily="2" charset="2"/>
              </a:rPr>
              <a:t>         </a:t>
            </a:r>
            <a:r>
              <a:rPr lang="en-US" altLang="zh-CN">
                <a:solidFill>
                  <a:schemeClr val="bg2">
                    <a:lumMod val="40000"/>
                    <a:lumOff val="60000"/>
                  </a:schemeClr>
                </a:solidFill>
                <a:sym typeface="Wingdings" pitchFamily="2" charset="2"/>
              </a:rPr>
              <a:t>धातुमल(आश</a:t>
            </a:r>
            <a:r>
              <a:rPr lang="zh-CN" altLang="en-US">
                <a:solidFill>
                  <a:schemeClr val="bg2">
                    <a:lumMod val="40000"/>
                    <a:lumOff val="60000"/>
                  </a:schemeClr>
                </a:solidFill>
                <a:sym typeface="Wingdings" pitchFamily="2" charset="2"/>
              </a:rPr>
              <a:t>्</a:t>
            </a:r>
            <a:r>
              <a:rPr lang="en-US" altLang="zh-CN">
                <a:solidFill>
                  <a:schemeClr val="bg2">
                    <a:lumMod val="40000"/>
                    <a:lumOff val="60000"/>
                  </a:schemeClr>
                </a:solidFill>
                <a:sym typeface="Wingdings" pitchFamily="2" charset="2"/>
              </a:rPr>
              <a:t>रय)-</a:t>
            </a:r>
            <a:r>
              <a:rPr lang="zh-CN" altLang="en-US">
                <a:solidFill>
                  <a:schemeClr val="bg2">
                    <a:lumMod val="40000"/>
                    <a:lumOff val="60000"/>
                  </a:schemeClr>
                </a:solidFill>
                <a:sym typeface="Wingdings" pitchFamily="2" charset="2"/>
              </a:rPr>
              <a:t> </a:t>
            </a:r>
            <a:r>
              <a:rPr lang="en-US" altLang="zh-CN">
                <a:solidFill>
                  <a:schemeClr val="bg2">
                    <a:lumMod val="40000"/>
                    <a:lumOff val="60000"/>
                  </a:schemeClr>
                </a:solidFill>
                <a:sym typeface="Wingdings" pitchFamily="2" charset="2"/>
              </a:rPr>
              <a:t>रक्त व स्वेद</a:t>
            </a:r>
          </a:p>
          <a:p>
            <a:pPr marL="0" indent="0">
              <a:buNone/>
            </a:pPr>
            <a:r>
              <a:rPr lang="zh-CN" altLang="en-US">
                <a:solidFill>
                  <a:schemeClr val="bg2">
                    <a:lumMod val="40000"/>
                    <a:lumOff val="60000"/>
                  </a:schemeClr>
                </a:solidFill>
                <a:sym typeface="Wingdings" pitchFamily="2" charset="2"/>
              </a:rPr>
              <a:t>         </a:t>
            </a:r>
            <a:r>
              <a:rPr lang="en-US" altLang="zh-CN">
                <a:solidFill>
                  <a:schemeClr val="bg2">
                    <a:lumMod val="40000"/>
                    <a:lumOff val="60000"/>
                  </a:schemeClr>
                </a:solidFill>
                <a:sym typeface="Wingdings" pitchFamily="2" charset="2"/>
              </a:rPr>
              <a:t>पित्तवृद्धि रस –</a:t>
            </a:r>
            <a:r>
              <a:rPr lang="zh-CN" altLang="en-US">
                <a:solidFill>
                  <a:schemeClr val="bg2">
                    <a:lumMod val="40000"/>
                    <a:lumOff val="60000"/>
                  </a:schemeClr>
                </a:solidFill>
                <a:sym typeface="Wingdings" pitchFamily="2" charset="2"/>
              </a:rPr>
              <a:t> </a:t>
            </a:r>
            <a:r>
              <a:rPr lang="en-US" altLang="zh-CN">
                <a:solidFill>
                  <a:schemeClr val="bg2">
                    <a:lumMod val="40000"/>
                    <a:lumOff val="60000"/>
                  </a:schemeClr>
                </a:solidFill>
                <a:sym typeface="Wingdings" pitchFamily="2" charset="2"/>
              </a:rPr>
              <a:t>अम्ल, लवन, कटु</a:t>
            </a:r>
          </a:p>
          <a:p>
            <a:pPr marL="0" indent="0">
              <a:buNone/>
            </a:pPr>
            <a:r>
              <a:rPr lang="zh-CN" altLang="en-US">
                <a:solidFill>
                  <a:schemeClr val="bg2">
                    <a:lumMod val="40000"/>
                    <a:lumOff val="60000"/>
                  </a:schemeClr>
                </a:solidFill>
                <a:sym typeface="Wingdings" pitchFamily="2" charset="2"/>
              </a:rPr>
              <a:t>         </a:t>
            </a:r>
            <a:r>
              <a:rPr lang="en-US" altLang="zh-CN">
                <a:solidFill>
                  <a:schemeClr val="bg2">
                    <a:lumMod val="40000"/>
                    <a:lumOff val="60000"/>
                  </a:schemeClr>
                </a:solidFill>
                <a:sym typeface="Wingdings" pitchFamily="2" charset="2"/>
              </a:rPr>
              <a:t>पित्तशमन रस –</a:t>
            </a:r>
            <a:r>
              <a:rPr lang="zh-CN" altLang="en-US">
                <a:solidFill>
                  <a:schemeClr val="bg2">
                    <a:lumMod val="40000"/>
                    <a:lumOff val="60000"/>
                  </a:schemeClr>
                </a:solidFill>
                <a:sym typeface="Wingdings" pitchFamily="2" charset="2"/>
              </a:rPr>
              <a:t> </a:t>
            </a:r>
            <a:r>
              <a:rPr lang="en-US" altLang="zh-CN">
                <a:solidFill>
                  <a:schemeClr val="bg2">
                    <a:lumMod val="40000"/>
                    <a:lumOff val="60000"/>
                  </a:schemeClr>
                </a:solidFill>
                <a:sym typeface="Wingdings" pitchFamily="2" charset="2"/>
              </a:rPr>
              <a:t>तिक्त, कषाय, मधुर</a:t>
            </a:r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EF7F2E05-03BD-3C49-9EEF-C4D95820972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1938" y="290513"/>
            <a:ext cx="2042949" cy="2245519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69590707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352540-0603-EC46-8FA9-034D94EB82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8304" y="202406"/>
            <a:ext cx="9905998" cy="1178719"/>
          </a:xfrm>
        </p:spPr>
        <p:txBody>
          <a:bodyPr anchor="ctr"/>
          <a:lstStyle/>
          <a:p>
            <a:pPr algn="ctr"/>
            <a:r>
              <a:rPr lang="en-US" sz="5400" b="1">
                <a:solidFill>
                  <a:schemeClr val="tx1"/>
                </a:solidFill>
              </a:rPr>
              <a:t>Pitta dosha</a:t>
            </a:r>
            <a:r>
              <a:rPr lang="en-US">
                <a:solidFill>
                  <a:schemeClr val="tx1"/>
                </a:solidFill>
              </a:rPr>
              <a:t>  </a:t>
            </a:r>
            <a:r>
              <a:rPr lang="en-US"/>
              <a:t>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325E3C-F041-2A4E-9C97-C1330E16FDF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3000" y="1381125"/>
            <a:ext cx="9905999" cy="4997054"/>
          </a:xfrm>
        </p:spPr>
        <p:txBody>
          <a:bodyPr>
            <a:normAutofit fontScale="77500" lnSpcReduction="20000"/>
          </a:bodyPr>
          <a:lstStyle/>
          <a:p>
            <a:r>
              <a:rPr lang="en-US" altLang="zh-CN" sz="3400" b="1">
                <a:solidFill>
                  <a:schemeClr val="bg1"/>
                </a:solidFill>
              </a:rPr>
              <a:t>Definition</a:t>
            </a:r>
            <a:r>
              <a:rPr lang="en-US" altLang="zh-CN"/>
              <a:t> :-</a:t>
            </a:r>
          </a:p>
          <a:p>
            <a:pPr marL="0" indent="0">
              <a:buNone/>
            </a:pPr>
            <a:r>
              <a:rPr lang="zh-CN" altLang="en-US"/>
              <a:t>                         </a:t>
            </a:r>
            <a:r>
              <a:rPr lang="en-US"/>
              <a:t>The transformation </a:t>
            </a:r>
            <a:r>
              <a:rPr lang="en-GB"/>
              <a:t>, digestion and metabolism of food is</a:t>
            </a:r>
            <a:r>
              <a:rPr lang="zh-CN" altLang="en-US"/>
              <a:t> </a:t>
            </a:r>
            <a:r>
              <a:rPr lang="en-US" altLang="zh-CN"/>
              <a:t>done</a:t>
            </a:r>
            <a:r>
              <a:rPr lang="zh-CN" altLang="en-US"/>
              <a:t> </a:t>
            </a:r>
            <a:r>
              <a:rPr lang="en-GB"/>
              <a:t>by pitta dosha. It convert food in useful form with help of metabolic activity.</a:t>
            </a:r>
          </a:p>
          <a:p>
            <a:r>
              <a:rPr lang="en-US" sz="3200" b="1">
                <a:solidFill>
                  <a:schemeClr val="bg1"/>
                </a:solidFill>
              </a:rPr>
              <a:t>Nirukti</a:t>
            </a:r>
            <a:r>
              <a:rPr lang="en-US"/>
              <a:t>:-  </a:t>
            </a:r>
          </a:p>
          <a:p>
            <a:pPr marL="0" indent="0">
              <a:buNone/>
            </a:pPr>
            <a:r>
              <a:rPr lang="zh-CN" altLang="en-US"/>
              <a:t>                  </a:t>
            </a:r>
            <a:r>
              <a:rPr lang="en-US"/>
              <a:t>“तप संतापे”.  </a:t>
            </a:r>
          </a:p>
          <a:p>
            <a:pPr marL="0" indent="0">
              <a:buNone/>
            </a:pPr>
            <a:r>
              <a:rPr lang="zh-CN" altLang="en-US"/>
              <a:t>                  </a:t>
            </a:r>
            <a:r>
              <a:rPr lang="en-US"/>
              <a:t> Pitta word is originated from tapa word meaning heat.</a:t>
            </a:r>
            <a:endParaRPr lang="en-GB"/>
          </a:p>
          <a:p>
            <a:r>
              <a:rPr lang="en-US" sz="3200" b="1">
                <a:solidFill>
                  <a:schemeClr val="bg1"/>
                </a:solidFill>
              </a:rPr>
              <a:t>Synonyms</a:t>
            </a:r>
            <a:r>
              <a:rPr lang="en-US"/>
              <a:t>:-</a:t>
            </a:r>
          </a:p>
          <a:p>
            <a:pPr marL="0" indent="0">
              <a:buNone/>
            </a:pPr>
            <a:r>
              <a:rPr lang="zh-CN" altLang="en-US"/>
              <a:t>                    </a:t>
            </a:r>
            <a:r>
              <a:rPr lang="en-US"/>
              <a:t> Agni, Pavak, Anal, Bhanu, etc.</a:t>
            </a:r>
            <a:endParaRPr lang="en-GB"/>
          </a:p>
          <a:p>
            <a:r>
              <a:rPr lang="en-US" sz="3200" b="1">
                <a:solidFill>
                  <a:schemeClr val="bg1"/>
                </a:solidFill>
              </a:rPr>
              <a:t>Panchbhautika sanghatan</a:t>
            </a:r>
            <a:r>
              <a:rPr lang="en-US"/>
              <a:t>:- </a:t>
            </a:r>
          </a:p>
          <a:p>
            <a:pPr marL="0" indent="0">
              <a:buNone/>
            </a:pPr>
            <a:r>
              <a:rPr lang="zh-CN" altLang="en-US"/>
              <a:t>                     </a:t>
            </a:r>
            <a:r>
              <a:rPr lang="en-US"/>
              <a:t>“आग्नेय पित्त”.</a:t>
            </a:r>
          </a:p>
          <a:p>
            <a:pPr marL="0" indent="0">
              <a:buNone/>
            </a:pPr>
            <a:r>
              <a:rPr lang="zh-CN" altLang="en-US"/>
              <a:t>                      </a:t>
            </a:r>
            <a:r>
              <a:rPr lang="en-US"/>
              <a:t> Pitta has Agni in most amount.</a:t>
            </a:r>
            <a:endParaRPr lang="en-GB"/>
          </a:p>
          <a:p>
            <a:r>
              <a:rPr lang="en-US" sz="3600" b="1">
                <a:solidFill>
                  <a:schemeClr val="bg1"/>
                </a:solidFill>
              </a:rPr>
              <a:t>Swarupa</a:t>
            </a:r>
            <a:r>
              <a:rPr lang="en-US"/>
              <a:t>:- </a:t>
            </a:r>
          </a:p>
          <a:p>
            <a:pPr marL="0" indent="0">
              <a:buNone/>
            </a:pPr>
            <a:r>
              <a:rPr lang="zh-CN" altLang="en-US"/>
              <a:t>                      </a:t>
            </a:r>
            <a:r>
              <a:rPr lang="en-US"/>
              <a:t>“ पित्तं आग्नेयं”. </a:t>
            </a:r>
          </a:p>
          <a:p>
            <a:pPr marL="0" indent="0">
              <a:buNone/>
            </a:pPr>
            <a:r>
              <a:rPr lang="zh-CN" altLang="en-US"/>
              <a:t>                         </a:t>
            </a:r>
            <a:r>
              <a:rPr lang="en-US"/>
              <a:t>Pitta has </a:t>
            </a:r>
            <a:r>
              <a:rPr lang="en-GB"/>
              <a:t>द्रव swarupa and has स्निग्ध Guna in it.</a:t>
            </a:r>
          </a:p>
          <a:p>
            <a:endParaRPr lang="en-GB"/>
          </a:p>
          <a:p>
            <a:endParaRPr lang="en-US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3F8A017A-B0B4-074A-ACF1-5A4D79CBD21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36434" y="2726531"/>
            <a:ext cx="2785156" cy="36516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82110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F007A5-0C78-8A4E-9105-6D14888118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19097" y="568676"/>
            <a:ext cx="9404723" cy="1400530"/>
          </a:xfrm>
        </p:spPr>
        <p:txBody>
          <a:bodyPr/>
          <a:lstStyle/>
          <a:p>
            <a:pPr algn="ctr"/>
            <a:r>
              <a:rPr lang="en-US" altLang="zh-CN" b="1">
                <a:solidFill>
                  <a:schemeClr val="tx1"/>
                </a:solidFill>
              </a:rPr>
              <a:t>Pitta dosha</a:t>
            </a:r>
            <a:endParaRPr lang="en-US" b="1">
              <a:solidFill>
                <a:schemeClr val="tx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4C89653-9B4E-7246-872E-53D9F31FD48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48187" y="2530802"/>
            <a:ext cx="8946541" cy="4195481"/>
          </a:xfrm>
        </p:spPr>
        <p:txBody>
          <a:bodyPr/>
          <a:lstStyle/>
          <a:p>
            <a:r>
              <a:rPr lang="en-GB" sz="2800" b="1">
                <a:solidFill>
                  <a:schemeClr val="bg1"/>
                </a:solidFill>
              </a:rPr>
              <a:t>Common sites</a:t>
            </a:r>
            <a:r>
              <a:rPr lang="en-GB"/>
              <a:t>:- </a:t>
            </a:r>
            <a:endParaRPr lang="en-US"/>
          </a:p>
          <a:p>
            <a:pPr marL="0" indent="0">
              <a:buNone/>
            </a:pPr>
            <a:r>
              <a:rPr lang="zh-CN" altLang="en-US"/>
              <a:t>                               </a:t>
            </a:r>
            <a:r>
              <a:rPr lang="en-GB"/>
              <a:t>“नाभिरामाशय: स्वेदोलसिका रूधिरं रस: ।</a:t>
            </a:r>
          </a:p>
          <a:p>
            <a:pPr marL="0" indent="0">
              <a:buNone/>
            </a:pPr>
            <a:r>
              <a:rPr lang="en-GB"/>
              <a:t>                           </a:t>
            </a:r>
            <a:r>
              <a:rPr lang="zh-CN" altLang="en-US"/>
              <a:t>    </a:t>
            </a:r>
            <a:r>
              <a:rPr lang="en-GB"/>
              <a:t> दृक स्पशनचं पित्तस्य नाभिस्स्र विशेषत: ।।”</a:t>
            </a:r>
          </a:p>
          <a:p>
            <a:r>
              <a:rPr lang="en-GB" sz="2800" b="1">
                <a:solidFill>
                  <a:schemeClr val="bg1"/>
                </a:solidFill>
              </a:rPr>
              <a:t>Properties</a:t>
            </a:r>
            <a:r>
              <a:rPr lang="en-GB"/>
              <a:t>:- </a:t>
            </a:r>
            <a:endParaRPr lang="en-US"/>
          </a:p>
          <a:p>
            <a:pPr marL="0" indent="0">
              <a:buNone/>
            </a:pPr>
            <a:r>
              <a:rPr lang="zh-CN" altLang="en-US"/>
              <a:t>                            </a:t>
            </a:r>
            <a:r>
              <a:rPr lang="en-GB"/>
              <a:t>“ पित्त सस्नेह तिक्ष्ण़ष्णं लघु विस्त्रं द्रवम् ।।”</a:t>
            </a:r>
          </a:p>
          <a:p>
            <a:r>
              <a:rPr lang="en-GB" sz="2800" b="1">
                <a:solidFill>
                  <a:schemeClr val="bg1"/>
                </a:solidFill>
              </a:rPr>
              <a:t>Functions</a:t>
            </a:r>
            <a:r>
              <a:rPr lang="en-GB"/>
              <a:t>:- </a:t>
            </a:r>
            <a:endParaRPr lang="en-US"/>
          </a:p>
          <a:p>
            <a:pPr marL="0" indent="0">
              <a:buNone/>
            </a:pPr>
            <a:r>
              <a:rPr lang="zh-CN" altLang="en-US"/>
              <a:t>                            </a:t>
            </a:r>
            <a:r>
              <a:rPr lang="en-GB"/>
              <a:t>“ पित्त पक्त्यूष्मदर्शनै: ।</a:t>
            </a:r>
          </a:p>
          <a:p>
            <a:pPr marL="0" indent="0">
              <a:buNone/>
            </a:pPr>
            <a:r>
              <a:rPr lang="en-GB"/>
              <a:t>                      </a:t>
            </a:r>
            <a:r>
              <a:rPr lang="zh-CN" altLang="en-US"/>
              <a:t>      </a:t>
            </a:r>
            <a:r>
              <a:rPr lang="en-GB"/>
              <a:t>   क्षुत्तृट् रुचिप्रभामेघखधी शौर्य तनुमार्दवै: ।।”</a:t>
            </a:r>
            <a:endParaRPr lang="en-US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3D8C9316-3664-EB43-8B9E-D24845DD98F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0345" y="308425"/>
            <a:ext cx="4132899" cy="19210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9548384"/>
      </p:ext>
    </p:extLst>
  </p:cSld>
  <p:clrMapOvr>
    <a:masterClrMapping/>
  </p:clrMapOvr>
  <p:transition spd="slow">
    <p:cover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4D920B-49F6-6B4F-A235-736D2430A08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23897" y="134471"/>
            <a:ext cx="6607665" cy="843495"/>
          </a:xfrm>
        </p:spPr>
        <p:txBody>
          <a:bodyPr/>
          <a:lstStyle/>
          <a:p>
            <a:pPr algn="ctr"/>
            <a:r>
              <a:rPr lang="en-US" sz="4000" b="1">
                <a:solidFill>
                  <a:schemeClr val="tx1"/>
                </a:solidFill>
              </a:rPr>
              <a:t>PITTA VRIDDHI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AB3041F-6A3B-1A4B-8DDA-F1C90E0119A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97603" y="977966"/>
            <a:ext cx="8825658" cy="5525519"/>
          </a:xfrm>
        </p:spPr>
        <p:txBody>
          <a:bodyPr>
            <a:normAutofit fontScale="92500" lnSpcReduction="10000"/>
          </a:bodyPr>
          <a:lstStyle/>
          <a:p>
            <a:r>
              <a:rPr lang="zh-CN" altLang="en-US" b="1" i="1">
                <a:solidFill>
                  <a:schemeClr val="tx1"/>
                </a:solidFill>
              </a:rPr>
              <a:t>                      </a:t>
            </a:r>
            <a:endParaRPr lang="en-US" altLang="zh-CN" b="1" i="1">
              <a:solidFill>
                <a:schemeClr val="tx1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zh-CN" altLang="en-US" sz="2400" b="1" i="1">
                <a:solidFill>
                  <a:schemeClr val="tx1"/>
                </a:solidFill>
              </a:rPr>
              <a:t>        </a:t>
            </a:r>
            <a:r>
              <a:rPr lang="en-US" altLang="zh-CN" sz="2400" b="1" i="1">
                <a:solidFill>
                  <a:schemeClr val="tx1"/>
                </a:solidFill>
              </a:rPr>
              <a:t>“पित्तविंमुत्रानेत्रात्वकक्षुतृतदालपनिद्रताःपित्तं</a:t>
            </a:r>
            <a:r>
              <a:rPr lang="zh-CN" altLang="en-US" sz="2400" b="1" i="1">
                <a:solidFill>
                  <a:schemeClr val="tx1"/>
                </a:solidFill>
              </a:rPr>
              <a:t> </a:t>
            </a:r>
            <a:r>
              <a:rPr lang="en-IN" sz="2400" b="1" i="1">
                <a:solidFill>
                  <a:schemeClr val="tx1"/>
                </a:solidFill>
              </a:rPr>
              <a:t>(वृद्ध तू कुरुत्ते)</a:t>
            </a:r>
            <a:r>
              <a:rPr lang="en-US" altLang="zh-CN" sz="2400" b="1" i="1">
                <a:solidFill>
                  <a:schemeClr val="tx1"/>
                </a:solidFill>
              </a:rPr>
              <a:t>।”</a:t>
            </a:r>
            <a:endParaRPr lang="en-IN" sz="2400" b="1" i="1">
              <a:solidFill>
                <a:schemeClr val="tx1"/>
              </a:solidFill>
            </a:endParaRPr>
          </a:p>
          <a:p>
            <a:endParaRPr lang="en-US" altLang="zh-CN" b="1"/>
          </a:p>
          <a:p>
            <a:r>
              <a:rPr lang="zh-CN" altLang="en-US" b="1"/>
              <a:t>                </a:t>
            </a:r>
            <a:r>
              <a:rPr lang="en-US" b="1"/>
              <a:t>Due to increase in pitta yellow colour in stool,urine </a:t>
            </a:r>
            <a:r>
              <a:rPr lang="zh-CN" altLang="en-US" b="1"/>
              <a:t>           </a:t>
            </a:r>
            <a:r>
              <a:rPr lang="en-US" b="1"/>
              <a:t>and yellow eyes and skin are seen</a:t>
            </a:r>
            <a:r>
              <a:rPr lang="en-US" altLang="zh-CN" b="1"/>
              <a:t>.</a:t>
            </a:r>
            <a:endParaRPr lang="en-IN" b="1"/>
          </a:p>
          <a:p>
            <a:pPr marL="457200" indent="-457200">
              <a:buFont typeface="+mj-lt"/>
              <a:buAutoNum type="arabicPeriod"/>
            </a:pPr>
            <a:endParaRPr lang="en-IN" b="1">
              <a:solidFill>
                <a:schemeClr val="bg1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altLang="zh-CN" sz="2800" b="1">
                <a:solidFill>
                  <a:schemeClr val="bg1"/>
                </a:solidFill>
              </a:rPr>
              <a:t>क्षु</a:t>
            </a:r>
            <a:r>
              <a:rPr lang="en-US" sz="2800" b="1">
                <a:solidFill>
                  <a:schemeClr val="bg1"/>
                </a:solidFill>
              </a:rPr>
              <a:t>त</a:t>
            </a:r>
            <a:r>
              <a:rPr lang="zh-CN" altLang="en-US" sz="2800" b="1">
                <a:solidFill>
                  <a:schemeClr val="bg1"/>
                </a:solidFill>
              </a:rPr>
              <a:t> </a:t>
            </a:r>
            <a:r>
              <a:rPr lang="en-US" altLang="zh-CN" sz="2800" b="1">
                <a:solidFill>
                  <a:schemeClr val="bg1"/>
                </a:solidFill>
              </a:rPr>
              <a:t>:-</a:t>
            </a:r>
            <a:endParaRPr lang="en-IN" sz="2800" b="1">
              <a:solidFill>
                <a:schemeClr val="bg1"/>
              </a:solidFill>
            </a:endParaRPr>
          </a:p>
          <a:p>
            <a:r>
              <a:rPr lang="zh-CN" altLang="en-US" b="1"/>
              <a:t>                 </a:t>
            </a:r>
            <a:r>
              <a:rPr lang="en-US" b="1"/>
              <a:t>It means excess hunger</a:t>
            </a:r>
            <a:endParaRPr lang="en-IN" b="1"/>
          </a:p>
          <a:p>
            <a:r>
              <a:rPr lang="zh-CN" altLang="en-US" b="1"/>
              <a:t>                 </a:t>
            </a:r>
            <a:r>
              <a:rPr lang="en-US" b="1"/>
              <a:t>It occurs due to excess hot and sharp properties of pitta</a:t>
            </a:r>
            <a:endParaRPr lang="en-IN" b="1"/>
          </a:p>
          <a:p>
            <a:endParaRPr lang="en-IN" b="1">
              <a:solidFill>
                <a:schemeClr val="bg1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zh-CN" sz="3000" b="1">
                <a:solidFill>
                  <a:schemeClr val="bg1"/>
                </a:solidFill>
              </a:rPr>
              <a:t>तृट् :-</a:t>
            </a:r>
            <a:endParaRPr lang="en-IN" sz="3000" b="1">
              <a:solidFill>
                <a:schemeClr val="bg1"/>
              </a:solidFill>
            </a:endParaRPr>
          </a:p>
          <a:p>
            <a:r>
              <a:rPr lang="zh-CN" altLang="en-US" b="1"/>
              <a:t>                </a:t>
            </a:r>
            <a:r>
              <a:rPr lang="en-US" b="1"/>
              <a:t>It means excessive thirst</a:t>
            </a:r>
            <a:endParaRPr lang="en-IN" b="1"/>
          </a:p>
          <a:p>
            <a:r>
              <a:rPr lang="zh-CN" altLang="en-US" b="1"/>
              <a:t>                </a:t>
            </a:r>
            <a:r>
              <a:rPr lang="en-US" b="1"/>
              <a:t>In high fever due to excess hot and sharp properties of </a:t>
            </a:r>
            <a:r>
              <a:rPr lang="zh-CN" altLang="en-US" b="1"/>
              <a:t>  </a:t>
            </a:r>
            <a:endParaRPr lang="en-US" altLang="zh-CN" b="1"/>
          </a:p>
          <a:p>
            <a:r>
              <a:rPr lang="zh-CN" altLang="en-US" b="1"/>
              <a:t>                </a:t>
            </a:r>
            <a:r>
              <a:rPr lang="en-US" b="1"/>
              <a:t>pitta excessive thirst occur desire for liquid increases</a:t>
            </a:r>
            <a:endParaRPr lang="en-IN" b="1"/>
          </a:p>
          <a:p>
            <a:endParaRPr lang="en-IN" b="1">
              <a:solidFill>
                <a:schemeClr val="bg1"/>
              </a:solidFill>
            </a:endParaRPr>
          </a:p>
          <a:p>
            <a:endParaRPr lang="en-US" b="1">
              <a:solidFill>
                <a:schemeClr val="bg1"/>
              </a:solidFill>
            </a:endParaRPr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DA0A36D0-D4F1-4943-B457-47C40DFF233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92936" y="1329047"/>
            <a:ext cx="2237879" cy="1826109"/>
          </a:xfrm>
          <a:prstGeom prst="rect">
            <a:avLst/>
          </a:prstGeom>
        </p:spPr>
      </p:pic>
      <p:pic>
        <p:nvPicPr>
          <p:cNvPr id="6" name="Picture 6">
            <a:extLst>
              <a:ext uri="{FF2B5EF4-FFF2-40B4-BE49-F238E27FC236}">
                <a16:creationId xmlns:a16="http://schemas.microsoft.com/office/drawing/2014/main" id="{F95707F9-8837-8740-9521-16FD1343EB2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23261" y="4242607"/>
            <a:ext cx="2237879" cy="21153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2600713"/>
      </p:ext>
    </p:extLst>
  </p:cSld>
  <p:clrMapOvr>
    <a:masterClrMapping/>
  </p:clrMapOvr>
  <p:transition spd="med">
    <p:pull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02532A9-A4B9-AC4A-BE1F-02606B193DC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3812" y="1214437"/>
            <a:ext cx="8946541" cy="6248399"/>
          </a:xfrm>
        </p:spPr>
        <p:txBody>
          <a:bodyPr/>
          <a:lstStyle/>
          <a:p>
            <a:r>
              <a:rPr lang="en-IN" sz="2800" b="1">
                <a:solidFill>
                  <a:schemeClr val="bg1"/>
                </a:solidFill>
              </a:rPr>
              <a:t>दाह</a:t>
            </a:r>
            <a:r>
              <a:rPr lang="zh-CN" altLang="en-US" sz="2800" b="1">
                <a:solidFill>
                  <a:schemeClr val="bg1"/>
                </a:solidFill>
              </a:rPr>
              <a:t> </a:t>
            </a:r>
            <a:r>
              <a:rPr lang="en-US" altLang="zh-CN" sz="2800" b="1">
                <a:solidFill>
                  <a:schemeClr val="bg1"/>
                </a:solidFill>
              </a:rPr>
              <a:t>:-</a:t>
            </a:r>
            <a:endParaRPr lang="en-IN" sz="2800" b="1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zh-CN" altLang="en-US" b="1">
                <a:solidFill>
                  <a:schemeClr val="bg2">
                    <a:lumMod val="40000"/>
                    <a:lumOff val="60000"/>
                  </a:schemeClr>
                </a:solidFill>
              </a:rPr>
              <a:t>               </a:t>
            </a:r>
            <a:r>
              <a:rPr lang="en-IN" b="1">
                <a:solidFill>
                  <a:schemeClr val="bg2">
                    <a:lumMod val="40000"/>
                    <a:lumOff val="60000"/>
                  </a:schemeClr>
                </a:solidFill>
              </a:rPr>
              <a:t>It means burning sensation</a:t>
            </a:r>
            <a:r>
              <a:rPr lang="en-US" altLang="zh-CN" b="1">
                <a:solidFill>
                  <a:schemeClr val="bg2">
                    <a:lumMod val="40000"/>
                    <a:lumOff val="60000"/>
                  </a:schemeClr>
                </a:solidFill>
              </a:rPr>
              <a:t>.</a:t>
            </a:r>
            <a:endParaRPr lang="en-IN" b="1">
              <a:solidFill>
                <a:schemeClr val="bg2">
                  <a:lumMod val="40000"/>
                  <a:lumOff val="60000"/>
                </a:schemeClr>
              </a:solidFill>
            </a:endParaRPr>
          </a:p>
          <a:p>
            <a:pPr marL="0" indent="0">
              <a:buNone/>
            </a:pPr>
            <a:r>
              <a:rPr lang="zh-CN" altLang="en-US" b="1">
                <a:solidFill>
                  <a:schemeClr val="bg2">
                    <a:lumMod val="40000"/>
                    <a:lumOff val="60000"/>
                  </a:schemeClr>
                </a:solidFill>
              </a:rPr>
              <a:t>               </a:t>
            </a:r>
            <a:r>
              <a:rPr lang="en-IN" b="1">
                <a:solidFill>
                  <a:schemeClr val="bg2">
                    <a:lumMod val="40000"/>
                    <a:lumOff val="60000"/>
                  </a:schemeClr>
                </a:solidFill>
              </a:rPr>
              <a:t>To reduce this effect of excess heat sandalwood paste</a:t>
            </a:r>
            <a:endParaRPr lang="en-US" b="1">
              <a:solidFill>
                <a:schemeClr val="bg2">
                  <a:lumMod val="40000"/>
                  <a:lumOff val="60000"/>
                </a:schemeClr>
              </a:solidFill>
            </a:endParaRPr>
          </a:p>
          <a:p>
            <a:pPr marL="0" indent="0">
              <a:buNone/>
            </a:pPr>
            <a:r>
              <a:rPr lang="zh-CN" altLang="en-US" b="1">
                <a:solidFill>
                  <a:schemeClr val="bg2">
                    <a:lumMod val="40000"/>
                    <a:lumOff val="60000"/>
                  </a:schemeClr>
                </a:solidFill>
              </a:rPr>
              <a:t>              </a:t>
            </a:r>
            <a:r>
              <a:rPr lang="en-IN" b="1">
                <a:solidFill>
                  <a:schemeClr val="bg2">
                    <a:lumMod val="40000"/>
                    <a:lumOff val="60000"/>
                  </a:schemeClr>
                </a:solidFill>
              </a:rPr>
              <a:t> application or putting milk drop in eyes etc.</a:t>
            </a:r>
          </a:p>
          <a:p>
            <a:pPr marL="0" indent="0">
              <a:buNone/>
            </a:pPr>
            <a:endParaRPr lang="en-IN" b="1">
              <a:solidFill>
                <a:schemeClr val="bg1"/>
              </a:solidFill>
            </a:endParaRPr>
          </a:p>
          <a:p>
            <a:r>
              <a:rPr lang="en-IN" sz="2800" b="1">
                <a:solidFill>
                  <a:schemeClr val="bg1"/>
                </a:solidFill>
              </a:rPr>
              <a:t>अल्प निद्रा</a:t>
            </a:r>
            <a:r>
              <a:rPr lang="zh-CN" altLang="en-US" sz="2800" b="1">
                <a:solidFill>
                  <a:schemeClr val="bg1"/>
                </a:solidFill>
              </a:rPr>
              <a:t> </a:t>
            </a:r>
            <a:r>
              <a:rPr lang="en-US" altLang="zh-CN" sz="2800" b="1">
                <a:solidFill>
                  <a:schemeClr val="bg1"/>
                </a:solidFill>
              </a:rPr>
              <a:t>:-</a:t>
            </a:r>
            <a:endParaRPr lang="en-IN" sz="2800" b="1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zh-CN" altLang="en-US" b="1">
                <a:solidFill>
                  <a:schemeClr val="bg2">
                    <a:lumMod val="40000"/>
                    <a:lumOff val="60000"/>
                  </a:schemeClr>
                </a:solidFill>
              </a:rPr>
              <a:t>               </a:t>
            </a:r>
            <a:r>
              <a:rPr lang="en-IN" b="1">
                <a:solidFill>
                  <a:schemeClr val="bg2">
                    <a:lumMod val="40000"/>
                    <a:lumOff val="60000"/>
                  </a:schemeClr>
                </a:solidFill>
              </a:rPr>
              <a:t>It means insomnia</a:t>
            </a:r>
            <a:r>
              <a:rPr lang="en-US" altLang="zh-CN" b="1">
                <a:solidFill>
                  <a:schemeClr val="bg2">
                    <a:lumMod val="40000"/>
                    <a:lumOff val="60000"/>
                  </a:schemeClr>
                </a:solidFill>
              </a:rPr>
              <a:t>.</a:t>
            </a:r>
            <a:endParaRPr lang="en-IN" b="1">
              <a:solidFill>
                <a:schemeClr val="bg2">
                  <a:lumMod val="40000"/>
                  <a:lumOff val="60000"/>
                </a:schemeClr>
              </a:solidFill>
            </a:endParaRPr>
          </a:p>
          <a:p>
            <a:pPr marL="0" indent="0">
              <a:buNone/>
            </a:pPr>
            <a:r>
              <a:rPr lang="zh-CN" altLang="en-US" b="1">
                <a:solidFill>
                  <a:schemeClr val="bg2">
                    <a:lumMod val="40000"/>
                    <a:lumOff val="60000"/>
                  </a:schemeClr>
                </a:solidFill>
              </a:rPr>
              <a:t>               </a:t>
            </a:r>
            <a:r>
              <a:rPr lang="en-IN" b="1">
                <a:solidFill>
                  <a:schemeClr val="bg2">
                    <a:lumMod val="40000"/>
                    <a:lumOff val="60000"/>
                  </a:schemeClr>
                </a:solidFill>
              </a:rPr>
              <a:t>Due to burning and irritation person can’t sleep properly and</a:t>
            </a:r>
            <a:endParaRPr lang="en-US" b="1">
              <a:solidFill>
                <a:schemeClr val="bg2">
                  <a:lumMod val="40000"/>
                  <a:lumOff val="60000"/>
                </a:schemeClr>
              </a:solidFill>
            </a:endParaRPr>
          </a:p>
          <a:p>
            <a:pPr marL="0" indent="0">
              <a:buNone/>
            </a:pPr>
            <a:r>
              <a:rPr lang="zh-CN" altLang="en-US" b="1">
                <a:solidFill>
                  <a:schemeClr val="bg2">
                    <a:lumMod val="40000"/>
                    <a:lumOff val="60000"/>
                  </a:schemeClr>
                </a:solidFill>
              </a:rPr>
              <a:t>              </a:t>
            </a:r>
            <a:r>
              <a:rPr lang="en-IN" b="1">
                <a:solidFill>
                  <a:schemeClr val="bg2">
                    <a:lumMod val="40000"/>
                    <a:lumOff val="60000"/>
                  </a:schemeClr>
                </a:solidFill>
              </a:rPr>
              <a:t> become restless</a:t>
            </a:r>
            <a:r>
              <a:rPr lang="en-US" altLang="zh-CN" b="1">
                <a:solidFill>
                  <a:schemeClr val="bg2">
                    <a:lumMod val="40000"/>
                    <a:lumOff val="60000"/>
                  </a:schemeClr>
                </a:solidFill>
              </a:rPr>
              <a:t>.</a:t>
            </a:r>
            <a:endParaRPr lang="en-IN" b="1">
              <a:solidFill>
                <a:schemeClr val="bg2">
                  <a:lumMod val="40000"/>
                  <a:lumOff val="60000"/>
                </a:schemeClr>
              </a:solidFill>
            </a:endParaRPr>
          </a:p>
          <a:p>
            <a:pPr marL="0" indent="0">
              <a:buNone/>
            </a:pPr>
            <a:endParaRPr lang="en-IN">
              <a:solidFill>
                <a:schemeClr val="bg1"/>
              </a:solidFill>
            </a:endParaRPr>
          </a:p>
        </p:txBody>
      </p:sp>
      <p:pic>
        <p:nvPicPr>
          <p:cNvPr id="2" name="Picture 3">
            <a:extLst>
              <a:ext uri="{FF2B5EF4-FFF2-40B4-BE49-F238E27FC236}">
                <a16:creationId xmlns:a16="http://schemas.microsoft.com/office/drawing/2014/main" id="{0BB59306-6596-4D48-A69B-FFD944F0E20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31169" y="2674275"/>
            <a:ext cx="2316797" cy="15094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65736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410318-E87C-934B-A439-6699848D35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8357" y="0"/>
            <a:ext cx="9404723" cy="1938820"/>
          </a:xfrm>
        </p:spPr>
        <p:txBody>
          <a:bodyPr/>
          <a:lstStyle/>
          <a:p>
            <a:pPr algn="ctr"/>
            <a:r>
              <a:rPr lang="en-US" sz="4400" b="1">
                <a:solidFill>
                  <a:schemeClr val="tx1"/>
                </a:solidFill>
              </a:rPr>
              <a:t>PITTA KSHAY</a:t>
            </a:r>
            <a:r>
              <a:rPr lang="en-US" b="1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AF49FE5-E6BF-0745-AD9D-80AEBB152D8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26539" y="1600482"/>
            <a:ext cx="8946541" cy="4805081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altLang="zh-CN" sz="2800" b="1"/>
              <a:t>“</a:t>
            </a:r>
            <a:r>
              <a:rPr lang="en-IN" sz="2800" b="1"/>
              <a:t>पित्त्तेमंडोअनल:शीत प्रभाहनी</a:t>
            </a:r>
            <a:r>
              <a:rPr lang="en-US" altLang="zh-CN" sz="2800" b="1"/>
              <a:t>।”</a:t>
            </a:r>
            <a:endParaRPr lang="en-IN" sz="2800" b="1"/>
          </a:p>
          <a:p>
            <a:endParaRPr lang="en-IN">
              <a:solidFill>
                <a:schemeClr val="bg1"/>
              </a:solidFill>
            </a:endParaRPr>
          </a:p>
          <a:p>
            <a:r>
              <a:rPr lang="zh-CN" altLang="en-US" sz="2800" b="1">
                <a:solidFill>
                  <a:schemeClr val="bg1"/>
                </a:solidFill>
              </a:rPr>
              <a:t> </a:t>
            </a:r>
            <a:r>
              <a:rPr lang="en-IN" sz="2800" b="1">
                <a:solidFill>
                  <a:schemeClr val="bg1"/>
                </a:solidFill>
              </a:rPr>
              <a:t>मंदो-अनल</a:t>
            </a:r>
          </a:p>
          <a:p>
            <a:pPr marL="0" indent="0">
              <a:buNone/>
            </a:pPr>
            <a:r>
              <a:rPr lang="zh-CN" altLang="en-US" sz="1800">
                <a:solidFill>
                  <a:schemeClr val="bg2">
                    <a:lumMod val="40000"/>
                    <a:lumOff val="60000"/>
                  </a:schemeClr>
                </a:solidFill>
              </a:rPr>
              <a:t>                      </a:t>
            </a:r>
            <a:r>
              <a:rPr lang="en-IN" sz="1800">
                <a:solidFill>
                  <a:schemeClr val="bg2">
                    <a:lumMod val="40000"/>
                    <a:lumOff val="60000"/>
                  </a:schemeClr>
                </a:solidFill>
              </a:rPr>
              <a:t>Anal means digestive fire become weak and low digestion occur</a:t>
            </a:r>
          </a:p>
          <a:p>
            <a:pPr marL="0" indent="0">
              <a:buNone/>
            </a:pPr>
            <a:endParaRPr lang="en-IN">
              <a:solidFill>
                <a:schemeClr val="bg1"/>
              </a:solidFill>
            </a:endParaRPr>
          </a:p>
          <a:p>
            <a:r>
              <a:rPr lang="zh-CN" altLang="en-US" sz="2800" b="1">
                <a:solidFill>
                  <a:schemeClr val="bg1"/>
                </a:solidFill>
              </a:rPr>
              <a:t> </a:t>
            </a:r>
            <a:r>
              <a:rPr lang="en-US" altLang="zh-CN" sz="2800" b="1">
                <a:solidFill>
                  <a:schemeClr val="bg1"/>
                </a:solidFill>
              </a:rPr>
              <a:t>शीत</a:t>
            </a:r>
            <a:r>
              <a:rPr lang="zh-CN" altLang="en-US" sz="2800" b="1">
                <a:solidFill>
                  <a:schemeClr val="bg1"/>
                </a:solidFill>
              </a:rPr>
              <a:t> </a:t>
            </a:r>
            <a:endParaRPr lang="en-IN" sz="2800" b="1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zh-CN" altLang="en-US">
                <a:solidFill>
                  <a:schemeClr val="bg1"/>
                </a:solidFill>
              </a:rPr>
              <a:t>                   </a:t>
            </a:r>
            <a:r>
              <a:rPr lang="en-IN">
                <a:solidFill>
                  <a:schemeClr val="bg2">
                    <a:lumMod val="40000"/>
                    <a:lumOff val="60000"/>
                  </a:schemeClr>
                </a:solidFill>
              </a:rPr>
              <a:t>Pitta does thermal regulation patient feels cold due to low pitta</a:t>
            </a:r>
          </a:p>
          <a:p>
            <a:pPr marL="0" indent="0">
              <a:buNone/>
            </a:pPr>
            <a:endParaRPr lang="en-IN">
              <a:solidFill>
                <a:schemeClr val="bg1"/>
              </a:solidFill>
            </a:endParaRPr>
          </a:p>
          <a:p>
            <a:r>
              <a:rPr lang="en-IN" sz="3000" b="1">
                <a:solidFill>
                  <a:schemeClr val="bg1"/>
                </a:solidFill>
              </a:rPr>
              <a:t>प्रभाहणी</a:t>
            </a:r>
          </a:p>
          <a:p>
            <a:pPr marL="0" indent="0">
              <a:buNone/>
            </a:pPr>
            <a:r>
              <a:rPr lang="zh-CN" altLang="en-US">
                <a:solidFill>
                  <a:schemeClr val="bg2">
                    <a:lumMod val="40000"/>
                    <a:lumOff val="60000"/>
                  </a:schemeClr>
                </a:solidFill>
              </a:rPr>
              <a:t>                   </a:t>
            </a:r>
            <a:r>
              <a:rPr lang="en-IN">
                <a:solidFill>
                  <a:schemeClr val="bg2">
                    <a:lumMod val="40000"/>
                    <a:lumOff val="60000"/>
                  </a:schemeClr>
                </a:solidFill>
              </a:rPr>
              <a:t>Due to low bharjak pitta the bright and glorification function</a:t>
            </a:r>
            <a:endParaRPr lang="en-US">
              <a:solidFill>
                <a:schemeClr val="bg2">
                  <a:lumMod val="40000"/>
                  <a:lumOff val="60000"/>
                </a:schemeClr>
              </a:solidFill>
            </a:endParaRPr>
          </a:p>
          <a:p>
            <a:pPr marL="0" indent="0">
              <a:buNone/>
            </a:pPr>
            <a:r>
              <a:rPr lang="zh-CN" altLang="en-US">
                <a:solidFill>
                  <a:schemeClr val="bg2">
                    <a:lumMod val="40000"/>
                    <a:lumOff val="60000"/>
                  </a:schemeClr>
                </a:solidFill>
              </a:rPr>
              <a:t>                  </a:t>
            </a:r>
            <a:r>
              <a:rPr lang="en-IN">
                <a:solidFill>
                  <a:schemeClr val="bg2">
                    <a:lumMod val="40000"/>
                    <a:lumOff val="60000"/>
                  </a:schemeClr>
                </a:solidFill>
              </a:rPr>
              <a:t> become low and skin lusture is lost</a:t>
            </a:r>
          </a:p>
          <a:p>
            <a:endParaRPr lang="en-US">
              <a:solidFill>
                <a:schemeClr val="bg1"/>
              </a:solidFill>
            </a:endParaRPr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BA93589B-A5F1-834B-9ECD-831063B4317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21811" y="382737"/>
            <a:ext cx="2909656" cy="24354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57970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3400EE-8DFE-9B4D-8E98-759296577E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4800" b="1">
                <a:solidFill>
                  <a:schemeClr val="tx1"/>
                </a:solidFill>
              </a:rPr>
              <a:t>THE SEASONAL EFFECT OF PITTA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0CF03A4-E68F-9C4B-81CA-2983D171E5C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45521" y="1853248"/>
            <a:ext cx="8946541" cy="4195481"/>
          </a:xfrm>
        </p:spPr>
        <p:txBody>
          <a:bodyPr anchor="ctr">
            <a:normAutofit/>
          </a:bodyPr>
          <a:lstStyle/>
          <a:p>
            <a:pPr marL="0" indent="0" algn="ctr">
              <a:buNone/>
            </a:pPr>
            <a:r>
              <a:rPr lang="en-US" sz="3900" b="1">
                <a:solidFill>
                  <a:schemeClr val="bg1"/>
                </a:solidFill>
              </a:rPr>
              <a:t>शरद ऋतू - </a:t>
            </a:r>
            <a:r>
              <a:rPr lang="en-US" sz="3900" b="1">
                <a:solidFill>
                  <a:schemeClr val="bg2">
                    <a:lumMod val="40000"/>
                    <a:lumOff val="60000"/>
                  </a:schemeClr>
                </a:solidFill>
              </a:rPr>
              <a:t>वृद्धी</a:t>
            </a:r>
            <a:endParaRPr lang="en-IN" sz="3900" b="1">
              <a:solidFill>
                <a:schemeClr val="bg2">
                  <a:lumMod val="40000"/>
                  <a:lumOff val="60000"/>
                </a:schemeClr>
              </a:solidFill>
            </a:endParaRPr>
          </a:p>
          <a:p>
            <a:pPr marL="0" indent="0" algn="ctr">
              <a:buNone/>
            </a:pPr>
            <a:endParaRPr lang="en-US" sz="3900" b="1">
              <a:solidFill>
                <a:schemeClr val="bg1"/>
              </a:solidFill>
            </a:endParaRPr>
          </a:p>
          <a:p>
            <a:pPr marL="0" indent="0" algn="ctr">
              <a:buNone/>
            </a:pPr>
            <a:r>
              <a:rPr lang="en-US" sz="3900" b="1">
                <a:solidFill>
                  <a:schemeClr val="bg1"/>
                </a:solidFill>
              </a:rPr>
              <a:t>हेमंत ऋतू</a:t>
            </a:r>
            <a:r>
              <a:rPr lang="zh-CN" altLang="en-US" sz="3900" b="1">
                <a:solidFill>
                  <a:schemeClr val="bg1"/>
                </a:solidFill>
              </a:rPr>
              <a:t> </a:t>
            </a:r>
            <a:r>
              <a:rPr lang="en-US" sz="3900" b="1">
                <a:solidFill>
                  <a:schemeClr val="bg1"/>
                </a:solidFill>
              </a:rPr>
              <a:t>- </a:t>
            </a:r>
            <a:r>
              <a:rPr lang="en-US" sz="3900" b="1">
                <a:solidFill>
                  <a:schemeClr val="bg2">
                    <a:lumMod val="40000"/>
                    <a:lumOff val="60000"/>
                  </a:schemeClr>
                </a:solidFill>
              </a:rPr>
              <a:t>क्षय</a:t>
            </a:r>
            <a:r>
              <a:rPr lang="en-US" sz="3900" b="1">
                <a:solidFill>
                  <a:schemeClr val="bg1"/>
                </a:solidFill>
              </a:rPr>
              <a:t> </a:t>
            </a:r>
            <a:endParaRPr lang="en-IN" sz="3900" b="1">
              <a:solidFill>
                <a:schemeClr val="bg1"/>
              </a:solidFill>
            </a:endParaRPr>
          </a:p>
          <a:p>
            <a:pPr marL="0" indent="0" algn="ctr">
              <a:buNone/>
            </a:pPr>
            <a:endParaRPr lang="en-IN" b="1">
              <a:solidFill>
                <a:schemeClr val="bg1"/>
              </a:solidFill>
            </a:endParaRPr>
          </a:p>
          <a:p>
            <a:pPr marL="0" indent="0" algn="ctr">
              <a:buNone/>
            </a:pPr>
            <a:endParaRPr lang="en-IN" b="1">
              <a:solidFill>
                <a:schemeClr val="bg1"/>
              </a:solidFill>
            </a:endParaRPr>
          </a:p>
          <a:p>
            <a:pPr marL="0" indent="0" algn="ctr">
              <a:buNone/>
            </a:pPr>
            <a:r>
              <a:rPr lang="zh-CN" altLang="en-US" b="1">
                <a:solidFill>
                  <a:schemeClr val="bg1"/>
                </a:solidFill>
              </a:rPr>
              <a:t>   </a:t>
            </a:r>
            <a:r>
              <a:rPr lang="en-US" sz="3900" b="1">
                <a:solidFill>
                  <a:schemeClr val="bg1"/>
                </a:solidFill>
              </a:rPr>
              <a:t>वर्षा ऋतू -  </a:t>
            </a:r>
            <a:r>
              <a:rPr lang="en-US" sz="3900" b="1">
                <a:solidFill>
                  <a:schemeClr val="bg2">
                    <a:lumMod val="40000"/>
                    <a:lumOff val="60000"/>
                  </a:schemeClr>
                </a:solidFill>
              </a:rPr>
              <a:t>वृद्धी</a:t>
            </a:r>
            <a:r>
              <a:rPr lang="en-US" b="1">
                <a:solidFill>
                  <a:schemeClr val="bg1"/>
                </a:solidFill>
              </a:rPr>
              <a:t> </a:t>
            </a:r>
            <a:endParaRPr lang="en-IN" b="1">
              <a:solidFill>
                <a:schemeClr val="bg1"/>
              </a:solidFill>
            </a:endParaRPr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D99F0EDD-5A2F-D84C-A670-220AF0A33F2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6094" y="2286280"/>
            <a:ext cx="5216591" cy="2869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0876045"/>
      </p:ext>
    </p:extLst>
  </p:cSld>
  <p:clrMapOvr>
    <a:masterClrMapping/>
  </p:clrMapOvr>
  <p:transition spd="slow">
    <p:randomBar dir="vert"/>
  </p:transition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 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PresentationFormat>Widescreen</PresentationFormat>
  <Slides>18</Slides>
  <Notes>0</Notes>
  <HiddenSlides>0</Hidden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Ion</vt:lpstr>
      <vt:lpstr>क्रिया शारीर.. पित्त दोष..</vt:lpstr>
      <vt:lpstr>Contents</vt:lpstr>
      <vt:lpstr>दोष व पित्त दोष</vt:lpstr>
      <vt:lpstr>Pitta dosha   </vt:lpstr>
      <vt:lpstr>Pitta dosha</vt:lpstr>
      <vt:lpstr>PITTA VRIDDHI</vt:lpstr>
      <vt:lpstr>PowerPoint Presentation</vt:lpstr>
      <vt:lpstr>PITTA KSHAY </vt:lpstr>
      <vt:lpstr>THE SEASONAL EFFECT OF PITTA</vt:lpstr>
      <vt:lpstr>पित्त प्रकृती</vt:lpstr>
      <vt:lpstr>पित्त दोष </vt:lpstr>
      <vt:lpstr>1. पाचक पित्त</vt:lpstr>
      <vt:lpstr>PowerPoint Presentation</vt:lpstr>
      <vt:lpstr>2.  रंजक पित्त </vt:lpstr>
      <vt:lpstr>3.साधक पित्त</vt:lpstr>
      <vt:lpstr>4. आलोचक पित्त </vt:lpstr>
      <vt:lpstr>  5. भ्राजक पित्त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क्रिया शारीर.. पित्त दोष..</dc:title>
  <dc:creator>Unknown User</dc:creator>
  <cp:lastModifiedBy>vaidehivd@outlook.com</cp:lastModifiedBy>
  <cp:revision>23</cp:revision>
  <dcterms:created xsi:type="dcterms:W3CDTF">2020-02-24T12:26:17Z</dcterms:created>
  <dcterms:modified xsi:type="dcterms:W3CDTF">2020-02-25T04:56:39Z</dcterms:modified>
</cp:coreProperties>
</file>