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EB Garamond"/>
      <p:regular r:id="rId25"/>
      <p:bold r:id="rId26"/>
      <p:italic r:id="rId27"/>
      <p:boldItalic r:id="rId28"/>
    </p:embeddedFont>
    <p:embeddedFont>
      <p:font typeface="Spectral"/>
      <p:regular r:id="rId29"/>
      <p:bold r:id="rId30"/>
      <p:italic r:id="rId31"/>
      <p:boldItalic r:id="rId32"/>
    </p:embeddedFont>
    <p:embeddedFont>
      <p:font typeface="Merriweather"/>
      <p:regular r:id="rId33"/>
      <p:bold r:id="rId34"/>
      <p:italic r:id="rId35"/>
      <p:boldItalic r:id="rId36"/>
    </p:embeddedFont>
    <p:embeddedFont>
      <p:font typeface="Comforta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.fntdata"/><Relationship Id="rId25" Type="http://schemas.openxmlformats.org/officeDocument/2006/relationships/font" Target="fonts/EBGaramond-regular.fntdata"/><Relationship Id="rId28" Type="http://schemas.openxmlformats.org/officeDocument/2006/relationships/font" Target="fonts/EBGaramond-boldItalic.fntdata"/><Relationship Id="rId27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pectra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pectral-italic.fntdata"/><Relationship Id="rId30" Type="http://schemas.openxmlformats.org/officeDocument/2006/relationships/font" Target="fonts/Spectral-bold.fntdata"/><Relationship Id="rId11" Type="http://schemas.openxmlformats.org/officeDocument/2006/relationships/slide" Target="slides/slide6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5.xml"/><Relationship Id="rId32" Type="http://schemas.openxmlformats.org/officeDocument/2006/relationships/font" Target="fonts/Spectral-boldItalic.fntdata"/><Relationship Id="rId13" Type="http://schemas.openxmlformats.org/officeDocument/2006/relationships/slide" Target="slides/slide8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10.xml"/><Relationship Id="rId37" Type="http://schemas.openxmlformats.org/officeDocument/2006/relationships/font" Target="fonts/Comfortaa-regular.fntdata"/><Relationship Id="rId14" Type="http://schemas.openxmlformats.org/officeDocument/2006/relationships/slide" Target="slides/slide9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omforta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b2558896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b2558896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b2558896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b2558896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b2558896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b2558896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b2558896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b2558896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b2558896e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b2558896e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b2558896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b2558896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b2558896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b2558896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b2558896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b2558896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b2558896e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b2558896e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b2558896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b2558896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b2558896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b2558896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b2558896e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b2558896e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b2558896e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b2558896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b2558896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b2558896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n.wikipedia.org/wiki/Foetus" TargetMode="External"/><Relationship Id="rId4" Type="http://schemas.openxmlformats.org/officeDocument/2006/relationships/hyperlink" Target="https://en.wikipedia.org/wiki/Notice" TargetMode="External"/><Relationship Id="rId5" Type="http://schemas.openxmlformats.org/officeDocument/2006/relationships/hyperlink" Target="https://en.wikipedia.org/wiki/Flyer_(pamphlet)" TargetMode="External"/><Relationship Id="rId6" Type="http://schemas.openxmlformats.org/officeDocument/2006/relationships/hyperlink" Target="https://en.wikipedia.org/wiki/Wall_paint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30225" y="1364625"/>
            <a:ext cx="8545500" cy="1330800"/>
          </a:xfrm>
          <a:prstGeom prst="rect">
            <a:avLst/>
          </a:prstGeom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011" u="sng">
                <a:solidFill>
                  <a:srgbClr val="FFFFFF"/>
                </a:solidFill>
                <a:highlight>
                  <a:srgbClr val="93C47D"/>
                </a:highlight>
                <a:latin typeface="Raleway"/>
                <a:ea typeface="Raleway"/>
                <a:cs typeface="Raleway"/>
                <a:sym typeface="Raleway"/>
              </a:rPr>
              <a:t>DEPARTMENT OF AGADTANTRA VYAVHARA AYURVEDA &amp; VIDHI VAIDYAKA</a:t>
            </a:r>
            <a:r>
              <a:rPr b="1" i="1" lang="en" sz="4000" u="sng">
                <a:solidFill>
                  <a:srgbClr val="FFFFFF"/>
                </a:solidFill>
                <a:highlight>
                  <a:srgbClr val="93C47D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1" sz="4000" u="sng">
              <a:solidFill>
                <a:srgbClr val="FFFFFF"/>
              </a:solidFill>
              <a:highlight>
                <a:srgbClr val="93C47D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5" y="-260175"/>
            <a:ext cx="9144003" cy="133092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" name="Google Shape;56;p13"/>
          <p:cNvSpPr txBox="1"/>
          <p:nvPr/>
        </p:nvSpPr>
        <p:spPr>
          <a:xfrm>
            <a:off x="77875" y="3205275"/>
            <a:ext cx="8067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 u="sng">
                <a:latin typeface="Georgia"/>
                <a:ea typeface="Georgia"/>
                <a:cs typeface="Georgia"/>
                <a:sym typeface="Georgia"/>
              </a:rPr>
              <a:t>TOPIC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    : </a:t>
            </a:r>
            <a:r>
              <a:rPr b="1" i="1" lang="en" sz="2800">
                <a:latin typeface="Times New Roman"/>
                <a:ea typeface="Times New Roman"/>
                <a:cs typeface="Times New Roman"/>
                <a:sym typeface="Times New Roman"/>
              </a:rPr>
              <a:t>PRENATAL DIAGNOSTIC						TECHNIQUIES 	ACT, 1994	</a:t>
            </a: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	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ctrTitle"/>
          </p:nvPr>
        </p:nvSpPr>
        <p:spPr>
          <a:xfrm>
            <a:off x="311700" y="-234150"/>
            <a:ext cx="8520600" cy="13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AMENDMENT IN 2003</a:t>
            </a:r>
            <a:endParaRPr sz="41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22"/>
          <p:cNvSpPr txBox="1"/>
          <p:nvPr>
            <p:ph idx="1" type="subTitle"/>
          </p:nvPr>
        </p:nvSpPr>
        <p:spPr>
          <a:xfrm>
            <a:off x="379075" y="1145250"/>
            <a:ext cx="8520600" cy="25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●"/>
            </a:pP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Pre-Natal Diagnostic Techniques Act, 1994 (PNDT), was amended in 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</a:rPr>
              <a:t>2003 to The Pre-Conception and Pre-Natal Diagnostic Techniques (Prohibition Of Sex Selection) 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Act (PCPNDT Act) to improve the regulation of the technology used in sex selection.</a:t>
            </a:r>
            <a:endParaRPr sz="215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●"/>
            </a:pP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</a:rPr>
              <a:t>Regulating the sale o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f the utrasound machines only to registered bodies.</a:t>
            </a:r>
            <a:endParaRPr sz="215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-3651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50"/>
              <a:buChar char="●"/>
            </a:pP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</a:rPr>
              <a:t>Empowering authorities , civil courts 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for seizure, search, sealing of equipments.</a:t>
            </a:r>
            <a:endParaRPr sz="2150">
              <a:solidFill>
                <a:srgbClr val="FFFFFF"/>
              </a:solidFill>
              <a:highlight>
                <a:srgbClr val="93C47D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ctrTitle"/>
          </p:nvPr>
        </p:nvSpPr>
        <p:spPr>
          <a:xfrm>
            <a:off x="353750" y="310200"/>
            <a:ext cx="8520600" cy="89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8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PROHIBITION OF ADVERTISEMENT</a:t>
            </a:r>
            <a:endParaRPr sz="358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398875" y="1560125"/>
            <a:ext cx="8520600" cy="29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2640" u="sng">
                <a:solidFill>
                  <a:srgbClr val="FFFFFF"/>
                </a:solidFill>
              </a:rPr>
              <a:t>As per sec22[1] </a:t>
            </a:r>
            <a:r>
              <a:rPr b="1" lang="en" sz="2240" u="sng">
                <a:solidFill>
                  <a:srgbClr val="FFFFFF"/>
                </a:solidFill>
              </a:rPr>
              <a:t>: </a:t>
            </a:r>
            <a:r>
              <a:rPr lang="en" sz="2240">
                <a:solidFill>
                  <a:srgbClr val="FFFFFF"/>
                </a:solidFill>
              </a:rPr>
              <a:t>No person,organisation ,genetic councelling center,laboratories or clinic including clinic,labs or center havins ultrasound machine or any other technology capable of undertaking determination of sex of foetus will:</a:t>
            </a:r>
            <a:endParaRPr sz="2240">
              <a:solidFill>
                <a:srgbClr val="FFFFFF"/>
              </a:solidFill>
            </a:endParaRPr>
          </a:p>
          <a:p>
            <a:pPr indent="-3581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40"/>
              <a:buChar char="●"/>
            </a:pPr>
            <a:r>
              <a:rPr lang="en" sz="2040">
                <a:solidFill>
                  <a:srgbClr val="FFFFFF"/>
                </a:solidFill>
              </a:rPr>
              <a:t>ISSUE</a:t>
            </a:r>
            <a:endParaRPr sz="2040">
              <a:solidFill>
                <a:srgbClr val="FFFFFF"/>
              </a:solidFill>
            </a:endParaRPr>
          </a:p>
          <a:p>
            <a:pPr indent="-3581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40"/>
              <a:buChar char="●"/>
            </a:pPr>
            <a:r>
              <a:rPr lang="en" sz="2040">
                <a:solidFill>
                  <a:srgbClr val="FFFFFF"/>
                </a:solidFill>
              </a:rPr>
              <a:t>PUBLISH</a:t>
            </a:r>
            <a:endParaRPr sz="2040">
              <a:solidFill>
                <a:srgbClr val="FFFFFF"/>
              </a:solidFill>
            </a:endParaRPr>
          </a:p>
          <a:p>
            <a:pPr indent="-3581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40"/>
              <a:buChar char="●"/>
            </a:pPr>
            <a:r>
              <a:rPr lang="en" sz="2040">
                <a:solidFill>
                  <a:srgbClr val="FFFFFF"/>
                </a:solidFill>
              </a:rPr>
              <a:t>DISTRIBUTE</a:t>
            </a:r>
            <a:endParaRPr sz="2040">
              <a:solidFill>
                <a:srgbClr val="FFFFFF"/>
              </a:solidFill>
            </a:endParaRPr>
          </a:p>
          <a:p>
            <a:pPr indent="-35814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40"/>
              <a:buChar char="●"/>
            </a:pPr>
            <a:r>
              <a:rPr lang="en" sz="2040">
                <a:solidFill>
                  <a:srgbClr val="FFFFFF"/>
                </a:solidFill>
              </a:rPr>
              <a:t>COMMUNICATE</a:t>
            </a:r>
            <a:endParaRPr sz="204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40">
              <a:solidFill>
                <a:srgbClr val="FFFFFF"/>
              </a:solidFill>
            </a:endParaRPr>
          </a:p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140">
                <a:solidFill>
                  <a:srgbClr val="FFFFFF"/>
                </a:solidFill>
              </a:rPr>
              <a:t>Any advertising in any form including internet regar</a:t>
            </a:r>
            <a:r>
              <a:rPr lang="en" sz="2040">
                <a:solidFill>
                  <a:srgbClr val="FFFFFF"/>
                </a:solidFill>
              </a:rPr>
              <a:t>ding facilities of prenatal determination of sex .</a:t>
            </a:r>
            <a:endParaRPr sz="204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04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ctrTitle"/>
          </p:nvPr>
        </p:nvSpPr>
        <p:spPr>
          <a:xfrm>
            <a:off x="311700" y="284000"/>
            <a:ext cx="8520600" cy="55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 u="sng">
                <a:solidFill>
                  <a:srgbClr val="FFFFFF"/>
                </a:solidFill>
              </a:rPr>
              <a:t>PROHIBITION OF ADVERTISEMENT</a:t>
            </a:r>
            <a:endParaRPr sz="3680" u="sng">
              <a:solidFill>
                <a:srgbClr val="FFFFFF"/>
              </a:solidFill>
            </a:endParaRPr>
          </a:p>
        </p:txBody>
      </p:sp>
      <p:sp>
        <p:nvSpPr>
          <p:cNvPr id="126" name="Google Shape;126;p24"/>
          <p:cNvSpPr txBox="1"/>
          <p:nvPr>
            <p:ph idx="1" type="subTitle"/>
          </p:nvPr>
        </p:nvSpPr>
        <p:spPr>
          <a:xfrm>
            <a:off x="152750" y="1426275"/>
            <a:ext cx="8520600" cy="29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5125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50"/>
              <a:buChar char="●"/>
            </a:pP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No person, , will communicate the sex of the 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foetus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 to the pregnant woman or her relatives by 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</a:rPr>
              <a:t>words, signs or any other method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sz="2150">
              <a:solidFill>
                <a:srgbClr val="FFFFFF"/>
              </a:solidFill>
              <a:highlight>
                <a:srgbClr val="93C47D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highlight>
                <a:srgbClr val="93C47D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65125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150"/>
              <a:buChar char="●"/>
            </a:pP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Any person who puts an advertisement  in the form of a 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notice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circular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</a:rPr>
              <a:t>, label, wrapper or any document, or other media in electronic or print form or hoarding, 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wall painting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  <a:latin typeface="Comfortaa"/>
                <a:ea typeface="Comfortaa"/>
                <a:cs typeface="Comfortaa"/>
                <a:sym typeface="Comfortaa"/>
              </a:rPr>
              <a:t>sign</a:t>
            </a:r>
            <a:r>
              <a:rPr b="1" lang="en" sz="2150" u="sng">
                <a:solidFill>
                  <a:srgbClr val="FFFFFF"/>
                </a:solidFill>
                <a:highlight>
                  <a:srgbClr val="93C47D"/>
                </a:highlight>
              </a:rPr>
              <a:t>al, </a:t>
            </a:r>
            <a:r>
              <a:rPr lang="en" sz="2150">
                <a:solidFill>
                  <a:srgbClr val="FFFFFF"/>
                </a:solidFill>
                <a:highlight>
                  <a:srgbClr val="93C47D"/>
                </a:highlight>
              </a:rPr>
              <a:t> can be imprisoned for up to three years and fine upto Rs. 10,000.</a:t>
            </a:r>
            <a:endParaRPr sz="215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0" lvl="0" marL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3040">
              <a:solidFill>
                <a:srgbClr val="000000"/>
              </a:solidFill>
              <a:highlight>
                <a:srgbClr val="93C47D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358538" y="142963"/>
            <a:ext cx="8520600" cy="9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u="sng">
                <a:solidFill>
                  <a:srgbClr val="FFFFFF"/>
                </a:solidFill>
                <a:highlight>
                  <a:srgbClr val="93C47D"/>
                </a:highlight>
                <a:latin typeface="Georgia"/>
                <a:ea typeface="Georgia"/>
                <a:cs typeface="Georgia"/>
                <a:sym typeface="Georgia"/>
              </a:rPr>
              <a:t>GUIDELINES FOR USING PNDT</a:t>
            </a:r>
            <a:endParaRPr sz="3700" u="sng">
              <a:solidFill>
                <a:srgbClr val="FFFFFF"/>
              </a:solidFill>
              <a:highlight>
                <a:srgbClr val="93C47D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489463" y="1398938"/>
            <a:ext cx="8520600" cy="30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  <a:highlight>
                  <a:srgbClr val="93C47D"/>
                </a:highlight>
              </a:rPr>
              <a:t>Obtain </a:t>
            </a:r>
            <a:r>
              <a:rPr b="1" lang="en" sz="2600" u="sng">
                <a:solidFill>
                  <a:srgbClr val="FFFFFF"/>
                </a:solidFill>
                <a:highlight>
                  <a:srgbClr val="93C47D"/>
                </a:highlight>
              </a:rPr>
              <a:t>written consent</a:t>
            </a:r>
            <a:r>
              <a:rPr lang="en" sz="2600">
                <a:solidFill>
                  <a:srgbClr val="FFFFFF"/>
                </a:solidFill>
                <a:highlight>
                  <a:srgbClr val="93C47D"/>
                </a:highlight>
              </a:rPr>
              <a:t> of pregnant women [form G]</a:t>
            </a:r>
            <a:endParaRPr sz="260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" sz="2600">
                <a:solidFill>
                  <a:srgbClr val="FFFFFF"/>
                </a:solidFill>
                <a:highlight>
                  <a:srgbClr val="93C47D"/>
                </a:highlight>
              </a:rPr>
              <a:t>Explain the pregnant women</a:t>
            </a:r>
            <a:r>
              <a:rPr b="1" lang="en" sz="2600" u="sng">
                <a:solidFill>
                  <a:srgbClr val="FFFFFF"/>
                </a:solidFill>
                <a:highlight>
                  <a:srgbClr val="93C47D"/>
                </a:highlight>
              </a:rPr>
              <a:t> side effects of</a:t>
            </a:r>
            <a:r>
              <a:rPr lang="en" sz="2600">
                <a:solidFill>
                  <a:srgbClr val="FFFFFF"/>
                </a:solidFill>
                <a:highlight>
                  <a:srgbClr val="93C47D"/>
                </a:highlight>
              </a:rPr>
              <a:t> </a:t>
            </a:r>
            <a:r>
              <a:rPr b="1" lang="en" sz="2600" u="sng">
                <a:solidFill>
                  <a:srgbClr val="FFFFFF"/>
                </a:solidFill>
                <a:highlight>
                  <a:srgbClr val="93C47D"/>
                </a:highlight>
              </a:rPr>
              <a:t>technologies</a:t>
            </a:r>
            <a:r>
              <a:rPr lang="en" sz="2600">
                <a:solidFill>
                  <a:srgbClr val="FFFFFF"/>
                </a:solidFill>
                <a:highlight>
                  <a:srgbClr val="93C47D"/>
                </a:highlight>
              </a:rPr>
              <a:t> &amp; obtain written consent in any language she understands.</a:t>
            </a:r>
            <a:endParaRPr sz="260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  <a:highlight>
                <a:srgbClr val="93C47D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" sz="2600">
                <a:solidFill>
                  <a:srgbClr val="FFFFFF"/>
                </a:solidFill>
                <a:highlight>
                  <a:srgbClr val="93C47D"/>
                </a:highlight>
              </a:rPr>
              <a:t>To give her a </a:t>
            </a:r>
            <a:r>
              <a:rPr b="1" lang="en" sz="2600" u="sng">
                <a:solidFill>
                  <a:srgbClr val="FFFFFF"/>
                </a:solidFill>
                <a:highlight>
                  <a:srgbClr val="93C47D"/>
                </a:highlight>
              </a:rPr>
              <a:t>copy of written consent</a:t>
            </a:r>
            <a:r>
              <a:rPr b="1" lang="en" sz="2700" u="sng">
                <a:solidFill>
                  <a:srgbClr val="FFFFFF"/>
                </a:solidFill>
                <a:highlight>
                  <a:srgbClr val="93C47D"/>
                </a:highlight>
              </a:rPr>
              <a:t>.</a:t>
            </a:r>
            <a:endParaRPr b="1" sz="2700" u="sng">
              <a:solidFill>
                <a:srgbClr val="FFFFFF"/>
              </a:solidFill>
              <a:highlight>
                <a:srgbClr val="93C47D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ctrTitle"/>
          </p:nvPr>
        </p:nvSpPr>
        <p:spPr>
          <a:xfrm>
            <a:off x="207558" y="-900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u="sng">
                <a:solidFill>
                  <a:srgbClr val="FFFFFF"/>
                </a:solidFill>
              </a:rPr>
              <a:t>PUNISHMENTS</a:t>
            </a:r>
            <a:endParaRPr sz="4100" u="sng">
              <a:solidFill>
                <a:srgbClr val="FFFFFF"/>
              </a:solidFill>
            </a:endParaRPr>
          </a:p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345200" y="1403175"/>
            <a:ext cx="5550600" cy="29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">
                <a:solidFill>
                  <a:srgbClr val="FFFFFF"/>
                </a:solidFill>
              </a:rPr>
              <a:t>Offender to be </a:t>
            </a:r>
            <a:r>
              <a:rPr b="1" lang="en" u="sng">
                <a:solidFill>
                  <a:srgbClr val="FFFFFF"/>
                </a:solidFill>
              </a:rPr>
              <a:t>punishable with fine</a:t>
            </a:r>
            <a:r>
              <a:rPr lang="en">
                <a:solidFill>
                  <a:srgbClr val="FFFFFF"/>
                </a:solidFill>
              </a:rPr>
              <a:t> of 10,000&amp; extend upto 50,000</a:t>
            </a:r>
            <a:endParaRPr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lang="en">
                <a:solidFill>
                  <a:srgbClr val="FFFFFF"/>
                </a:solidFill>
              </a:rPr>
              <a:t>I</a:t>
            </a:r>
            <a:r>
              <a:rPr b="1" lang="en" u="sng">
                <a:solidFill>
                  <a:srgbClr val="FFFFFF"/>
                </a:solidFill>
              </a:rPr>
              <a:t>mprisonment</a:t>
            </a:r>
            <a:r>
              <a:rPr lang="en">
                <a:solidFill>
                  <a:srgbClr val="FFFFFF"/>
                </a:solidFill>
              </a:rPr>
              <a:t> for a term of 5 years </a:t>
            </a:r>
            <a:endParaRPr>
              <a:solidFill>
                <a:srgbClr val="FFFFFF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●"/>
            </a:pPr>
            <a:r>
              <a:rPr b="1" lang="en" u="sng">
                <a:solidFill>
                  <a:srgbClr val="FFFFFF"/>
                </a:solidFill>
              </a:rPr>
              <a:t>Cancellation of registeration</a:t>
            </a:r>
            <a:r>
              <a:rPr lang="en">
                <a:solidFill>
                  <a:srgbClr val="FFFFFF"/>
                </a:solidFill>
              </a:rPr>
              <a:t> as a medical practitioner.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5800" y="1964669"/>
            <a:ext cx="3122175" cy="18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2606275" y="369675"/>
            <a:ext cx="4362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highlight>
                  <a:srgbClr val="93C47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THANK YOU!….</a:t>
            </a:r>
            <a:endParaRPr sz="4200">
              <a:solidFill>
                <a:srgbClr val="FFFFFF"/>
              </a:solidFill>
              <a:highlight>
                <a:srgbClr val="93C47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2758425" y="3268025"/>
            <a:ext cx="4362600" cy="12006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pectral"/>
                <a:ea typeface="Spectral"/>
                <a:cs typeface="Spectral"/>
                <a:sym typeface="Spectral"/>
              </a:rPr>
              <a:t>Made By : HARSHAL KATORE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pectral"/>
                <a:ea typeface="Spectral"/>
                <a:cs typeface="Spectral"/>
                <a:sym typeface="Spectral"/>
              </a:rPr>
              <a:t>Roll no    : 27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pectral"/>
                <a:ea typeface="Spectral"/>
                <a:cs typeface="Spectral"/>
                <a:sym typeface="Spectral"/>
              </a:rPr>
              <a:t>BAMS 3rd YEAR [2017]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2357925" y="1770200"/>
            <a:ext cx="5382300" cy="8619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pectral"/>
                <a:ea typeface="Spectral"/>
                <a:cs typeface="Spectral"/>
                <a:sym typeface="Spectral"/>
              </a:rPr>
              <a:t>Guided By : Dr. Yogesh Dehagaokar Sir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Spectral"/>
                <a:ea typeface="Spectral"/>
                <a:cs typeface="Spectral"/>
                <a:sym typeface="Spectral"/>
              </a:rPr>
              <a:t>                  : Dr  Akhilesh Deshmukh Sir</a:t>
            </a:r>
            <a:endParaRPr sz="2200">
              <a:latin typeface="Spectral"/>
              <a:ea typeface="Spectral"/>
              <a:cs typeface="Spectral"/>
              <a:sym typeface="Spectr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259908" y="-106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  <a:endParaRPr sz="4200" u="sng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69275"/>
            <a:ext cx="8520600" cy="16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">
                <a:solidFill>
                  <a:schemeClr val="lt1"/>
                </a:solidFill>
              </a:rPr>
              <a:t>P</a:t>
            </a:r>
            <a:r>
              <a:rPr lang="en">
                <a:solidFill>
                  <a:schemeClr val="lt1"/>
                </a:solidFill>
                <a:highlight>
                  <a:srgbClr val="93C47D"/>
                </a:highlight>
              </a:rPr>
              <a:t>NDT ACT ,1994 is an act of the parliament of INDIA enacted to stop female foeticides and arrest the declining sex ratio in India</a:t>
            </a:r>
            <a:endParaRPr>
              <a:solidFill>
                <a:schemeClr val="lt1"/>
              </a:solidFill>
              <a:highlight>
                <a:srgbClr val="93C47D"/>
              </a:highlight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62800" y="3626625"/>
            <a:ext cx="7338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The act banned prenatal sex determination</a:t>
            </a:r>
            <a:endParaRPr sz="2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0" y="453050"/>
            <a:ext cx="85206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DEFINATION</a:t>
            </a:r>
            <a:endParaRPr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255550" y="1808850"/>
            <a:ext cx="5689200" cy="19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513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0"/>
              <a:buChar char="❖"/>
            </a:pPr>
            <a:r>
              <a:rPr lang="en" sz="2780">
                <a:solidFill>
                  <a:srgbClr val="FFFFFF"/>
                </a:solidFill>
              </a:rPr>
              <a:t>Sex selection is any act of identifying the sex of the foetus and elimination of the foetus if its of unwanted sex.</a:t>
            </a:r>
            <a:endParaRPr sz="2780">
              <a:solidFill>
                <a:srgbClr val="FFFFFF"/>
              </a:solidFill>
            </a:endParaRPr>
          </a:p>
          <a:p>
            <a:pPr indent="0" lvl="0" marL="4572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0">
              <a:solidFill>
                <a:srgbClr val="FFFFFF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5750" y="1810200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476475" y="1093250"/>
            <a:ext cx="8520600" cy="15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62"/>
              <a:buChar char="●"/>
            </a:pPr>
            <a:r>
              <a:rPr lang="en" sz="2866">
                <a:solidFill>
                  <a:srgbClr val="FFFFFF"/>
                </a:solidFill>
              </a:rPr>
              <a:t>Citation   </a:t>
            </a:r>
            <a:r>
              <a:rPr lang="en" sz="2866"/>
              <a:t>     </a:t>
            </a:r>
            <a:r>
              <a:rPr lang="en" sz="3577">
                <a:solidFill>
                  <a:srgbClr val="FFFFFF"/>
                </a:solidFill>
              </a:rPr>
              <a:t>:</a:t>
            </a:r>
            <a:r>
              <a:rPr lang="en" sz="3577"/>
              <a:t>  </a:t>
            </a:r>
            <a:r>
              <a:rPr lang="en" sz="2444">
                <a:solidFill>
                  <a:srgbClr val="FFFFFF"/>
                </a:solidFill>
              </a:rPr>
              <a:t>ACT NO.57 OF 1994</a:t>
            </a:r>
            <a:endParaRPr sz="2444">
              <a:solidFill>
                <a:srgbClr val="FFFFFF"/>
              </a:solidFill>
            </a:endParaRPr>
          </a:p>
          <a:p>
            <a:pPr indent="-39433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8298"/>
              <a:buChar char="●"/>
            </a:pPr>
            <a:r>
              <a:rPr lang="en" sz="2677">
                <a:solidFill>
                  <a:srgbClr val="FFFFFF"/>
                </a:solidFill>
              </a:rPr>
              <a:t>Assented to   :  </a:t>
            </a:r>
            <a:r>
              <a:rPr lang="en" sz="2233">
                <a:solidFill>
                  <a:srgbClr val="FFFFFF"/>
                </a:solidFill>
              </a:rPr>
              <a:t>20 SEPTEMBER 199</a:t>
            </a:r>
            <a:r>
              <a:rPr lang="en" sz="2677">
                <a:solidFill>
                  <a:srgbClr val="FFFFFF"/>
                </a:solidFill>
              </a:rPr>
              <a:t>4</a:t>
            </a:r>
            <a:endParaRPr sz="2677">
              <a:solidFill>
                <a:srgbClr val="FFFFF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7999"/>
              <a:buChar char="●"/>
            </a:pPr>
            <a:r>
              <a:rPr lang="en" sz="2777">
                <a:solidFill>
                  <a:srgbClr val="FFFFFF"/>
                </a:solidFill>
              </a:rPr>
              <a:t>Commenced : </a:t>
            </a:r>
            <a:r>
              <a:rPr lang="en" sz="2333">
                <a:solidFill>
                  <a:srgbClr val="FFFFFF"/>
                </a:solidFill>
              </a:rPr>
              <a:t>1 JANUARY  1996</a:t>
            </a:r>
            <a:endParaRPr sz="2333">
              <a:solidFill>
                <a:srgbClr val="FFFFF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6379"/>
              <a:buChar char="●"/>
            </a:pPr>
            <a:r>
              <a:rPr lang="en" sz="2577">
                <a:solidFill>
                  <a:srgbClr val="FFFFFF"/>
                </a:solidFill>
              </a:rPr>
              <a:t>Enacted By</a:t>
            </a:r>
            <a:r>
              <a:rPr lang="en" sz="2800">
                <a:solidFill>
                  <a:srgbClr val="FFFFFF"/>
                </a:solidFill>
              </a:rPr>
              <a:t>     :  Parliament of INDIA</a:t>
            </a:r>
            <a:endParaRPr sz="28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76" name="Google Shape;76;p16"/>
          <p:cNvSpPr txBox="1"/>
          <p:nvPr/>
        </p:nvSpPr>
        <p:spPr>
          <a:xfrm>
            <a:off x="-98100" y="1919902"/>
            <a:ext cx="9340200" cy="21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</a:t>
            </a:r>
            <a:endParaRPr sz="30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➢"/>
            </a:pPr>
            <a:r>
              <a:rPr lang="en" sz="2300">
                <a:solidFill>
                  <a:srgbClr val="FFFFFF"/>
                </a:solidFill>
              </a:rPr>
              <a:t>In 1988,the state of</a:t>
            </a:r>
            <a:r>
              <a:rPr b="1" lang="en" sz="2300" u="sng">
                <a:solidFill>
                  <a:srgbClr val="FFFFFF"/>
                </a:solidFill>
              </a:rPr>
              <a:t> Maharashtra became the first</a:t>
            </a:r>
            <a:r>
              <a:rPr lang="en" sz="2300">
                <a:solidFill>
                  <a:srgbClr val="FFFFFF"/>
                </a:solidFill>
              </a:rPr>
              <a:t> in the country </a:t>
            </a:r>
            <a:r>
              <a:rPr b="1" lang="en" sz="2300" u="sng">
                <a:solidFill>
                  <a:srgbClr val="FFFFFF"/>
                </a:solidFill>
              </a:rPr>
              <a:t>to ban prenatal sex determination</a:t>
            </a:r>
            <a:r>
              <a:rPr lang="en" sz="2300">
                <a:solidFill>
                  <a:srgbClr val="FFFFFF"/>
                </a:solidFill>
              </a:rPr>
              <a:t> through enacting the Maharashtra Regulation of Prenatal Diagnostic Techniques Act.</a:t>
            </a:r>
            <a:endParaRPr sz="2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ctrTitle"/>
          </p:nvPr>
        </p:nvSpPr>
        <p:spPr>
          <a:xfrm>
            <a:off x="163700" y="226975"/>
            <a:ext cx="8520600" cy="12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OBJ</a:t>
            </a:r>
            <a:r>
              <a:rPr lang="en" sz="42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ECTIVES OF THIS LAW</a:t>
            </a:r>
            <a:endParaRPr sz="420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561500" y="1855150"/>
            <a:ext cx="7973700" cy="24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44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40"/>
              <a:buChar char="●"/>
            </a:pPr>
            <a:r>
              <a:rPr lang="en" sz="2140">
                <a:solidFill>
                  <a:srgbClr val="FFFFFF"/>
                </a:solidFill>
              </a:rPr>
              <a:t>Prohibition of sex selection</a:t>
            </a:r>
            <a:endParaRPr sz="2140">
              <a:solidFill>
                <a:srgbClr val="FFFFFF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40">
              <a:solidFill>
                <a:srgbClr val="FFFFFF"/>
              </a:solidFill>
            </a:endParaRPr>
          </a:p>
          <a:p>
            <a:pPr indent="-3644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40"/>
              <a:buChar char="●"/>
            </a:pPr>
            <a:r>
              <a:rPr lang="en" sz="2140">
                <a:solidFill>
                  <a:srgbClr val="FFFFFF"/>
                </a:solidFill>
              </a:rPr>
              <a:t>Regulate prenatal diagnostic techniques for detection of genetic or metabollic disorders or chromosomal abnormalities or certain congenital mal formations or sex linked disorders</a:t>
            </a:r>
            <a:endParaRPr sz="2140">
              <a:solidFill>
                <a:srgbClr val="FFFFFF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40">
              <a:solidFill>
                <a:srgbClr val="FFFFFF"/>
              </a:solidFill>
            </a:endParaRPr>
          </a:p>
          <a:p>
            <a:pPr indent="-36449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40"/>
              <a:buChar char="●"/>
            </a:pPr>
            <a:r>
              <a:rPr lang="en" sz="2140">
                <a:solidFill>
                  <a:srgbClr val="FFFFFF"/>
                </a:solidFill>
              </a:rPr>
              <a:t>Prevent misuse of such techniques for the purpose of sex determination of female foeticide.</a:t>
            </a:r>
            <a:endParaRPr sz="214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ctrTitle"/>
          </p:nvPr>
        </p:nvSpPr>
        <p:spPr>
          <a:xfrm>
            <a:off x="483425" y="0"/>
            <a:ext cx="8520600" cy="14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8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  <a:endParaRPr sz="448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8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08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PRENATAL DIAGNOSTIC ACT INCLUDES</a:t>
            </a:r>
            <a:r>
              <a:rPr lang="en" sz="408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:</a:t>
            </a:r>
            <a:endParaRPr sz="408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480" u="sng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395000" y="1374400"/>
            <a:ext cx="8520600" cy="35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211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60"/>
              <a:buFont typeface="EB Garamond"/>
              <a:buChar char="●"/>
            </a:pPr>
            <a:r>
              <a:rPr lang="en" sz="2260">
                <a:solidFill>
                  <a:srgbClr val="FFFFFF"/>
                </a:solidFill>
                <a:highlight>
                  <a:srgbClr val="93C47D"/>
                </a:highlight>
                <a:latin typeface="EB Garamond"/>
                <a:ea typeface="EB Garamond"/>
                <a:cs typeface="EB Garamond"/>
                <a:sym typeface="EB Garamond"/>
              </a:rPr>
              <a:t>ULTRASONOGRAPHY[USG]</a:t>
            </a:r>
            <a:endParaRPr sz="2260">
              <a:solidFill>
                <a:srgbClr val="FFFFFF"/>
              </a:solidFill>
              <a:highlight>
                <a:srgbClr val="93C47D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-4064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B Garamond"/>
              <a:buChar char="●"/>
            </a:pPr>
            <a:r>
              <a:rPr lang="en" sz="2260">
                <a:solidFill>
                  <a:srgbClr val="FFFFFF"/>
                </a:solidFill>
                <a:highlight>
                  <a:srgbClr val="93C47D"/>
                </a:highlight>
                <a:latin typeface="EB Garamond"/>
                <a:ea typeface="EB Garamond"/>
                <a:cs typeface="EB Garamond"/>
                <a:sym typeface="EB Garamond"/>
              </a:rPr>
              <a:t>FEOTOSCOP</a:t>
            </a:r>
            <a:r>
              <a:rPr lang="en" sz="316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y</a:t>
            </a:r>
            <a:endParaRPr sz="316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6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60">
                <a:solidFill>
                  <a:srgbClr val="FFFFFF"/>
                </a:solidFill>
              </a:rPr>
              <a:t>Test or analysis of :</a:t>
            </a:r>
            <a:endParaRPr sz="256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911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Char char="●"/>
            </a:pPr>
            <a:r>
              <a:rPr lang="en" sz="2560">
                <a:solidFill>
                  <a:srgbClr val="FFFFFF"/>
                </a:solidFill>
              </a:rPr>
              <a:t>Ch</a:t>
            </a:r>
            <a:r>
              <a:rPr lang="en" sz="2560">
                <a:solidFill>
                  <a:srgbClr val="FFFFFF"/>
                </a:solidFill>
              </a:rPr>
              <a:t>orionic villi</a:t>
            </a:r>
            <a:endParaRPr sz="2560">
              <a:solidFill>
                <a:srgbClr val="FFFFFF"/>
              </a:solidFill>
            </a:endParaRPr>
          </a:p>
          <a:p>
            <a:pPr indent="-3911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Char char="●"/>
            </a:pPr>
            <a:r>
              <a:rPr lang="en" sz="2560">
                <a:solidFill>
                  <a:srgbClr val="FFFFFF"/>
                </a:solidFill>
              </a:rPr>
              <a:t>Blood</a:t>
            </a:r>
            <a:endParaRPr sz="2560">
              <a:solidFill>
                <a:srgbClr val="FFFFFF"/>
              </a:solidFill>
            </a:endParaRPr>
          </a:p>
          <a:p>
            <a:pPr indent="-3911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Char char="●"/>
            </a:pPr>
            <a:r>
              <a:rPr lang="en" sz="2560">
                <a:solidFill>
                  <a:srgbClr val="FFFFFF"/>
                </a:solidFill>
              </a:rPr>
              <a:t>Any tissue</a:t>
            </a:r>
            <a:endParaRPr sz="2560">
              <a:solidFill>
                <a:srgbClr val="FFFFFF"/>
              </a:solidFill>
            </a:endParaRPr>
          </a:p>
          <a:p>
            <a:pPr indent="-39116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60"/>
              <a:buChar char="●"/>
            </a:pPr>
            <a:r>
              <a:rPr lang="en" sz="2560">
                <a:solidFill>
                  <a:srgbClr val="FFFFFF"/>
                </a:solidFill>
              </a:rPr>
              <a:t>Amniotic fluid</a:t>
            </a:r>
            <a:endParaRPr sz="256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6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6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731" y="1412400"/>
            <a:ext cx="3266300" cy="257175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ctrTitle"/>
          </p:nvPr>
        </p:nvSpPr>
        <p:spPr>
          <a:xfrm flipH="1">
            <a:off x="1414050" y="313575"/>
            <a:ext cx="8520600" cy="85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8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APPLICATION OF PNDT </a:t>
            </a:r>
            <a:r>
              <a:rPr lang="en" sz="388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  <a:endParaRPr sz="388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722375" y="912250"/>
            <a:ext cx="8520600" cy="27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4580">
              <a:solidFill>
                <a:srgbClr val="000000"/>
              </a:solidFill>
            </a:endParaRPr>
          </a:p>
          <a:p>
            <a:pPr indent="-35706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3"/>
              <a:buChar char="➢"/>
            </a:pPr>
            <a:r>
              <a:rPr lang="en" sz="2023">
                <a:solidFill>
                  <a:srgbClr val="FFFFFF"/>
                </a:solidFill>
              </a:rPr>
              <a:t>Genetic disorders </a:t>
            </a:r>
            <a:endParaRPr sz="2023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3">
              <a:solidFill>
                <a:srgbClr val="FFFFFF"/>
              </a:solidFill>
            </a:endParaRPr>
          </a:p>
          <a:p>
            <a:pPr indent="-35706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3"/>
              <a:buChar char="➢"/>
            </a:pPr>
            <a:r>
              <a:rPr lang="en" sz="2023">
                <a:solidFill>
                  <a:srgbClr val="FFFFFF"/>
                </a:solidFill>
              </a:rPr>
              <a:t>Metabolic disorders</a:t>
            </a:r>
            <a:endParaRPr sz="2023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3">
              <a:solidFill>
                <a:srgbClr val="FFFFFF"/>
              </a:solidFill>
            </a:endParaRPr>
          </a:p>
          <a:p>
            <a:pPr indent="-35706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3"/>
              <a:buChar char="➢"/>
            </a:pPr>
            <a:r>
              <a:rPr lang="en" sz="2023">
                <a:solidFill>
                  <a:srgbClr val="FFFFFF"/>
                </a:solidFill>
              </a:rPr>
              <a:t>Chromosomal abnormalities </a:t>
            </a:r>
            <a:endParaRPr sz="2023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3">
              <a:solidFill>
                <a:srgbClr val="FFFFFF"/>
              </a:solidFill>
            </a:endParaRPr>
          </a:p>
          <a:p>
            <a:pPr indent="-35706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3"/>
              <a:buChar char="➢"/>
            </a:pPr>
            <a:r>
              <a:rPr lang="en" sz="2023">
                <a:solidFill>
                  <a:srgbClr val="FFFFFF"/>
                </a:solidFill>
              </a:rPr>
              <a:t>Congenital abnornamalities</a:t>
            </a:r>
            <a:endParaRPr sz="2023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3">
              <a:solidFill>
                <a:srgbClr val="FFFFFF"/>
              </a:solidFill>
            </a:endParaRPr>
          </a:p>
          <a:p>
            <a:pPr indent="-35706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3"/>
              <a:buChar char="➢"/>
            </a:pPr>
            <a:r>
              <a:rPr lang="en" sz="2023">
                <a:solidFill>
                  <a:srgbClr val="FFFFFF"/>
                </a:solidFill>
              </a:rPr>
              <a:t>Heamoglobinopath</a:t>
            </a:r>
            <a:endParaRPr sz="2023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3">
              <a:solidFill>
                <a:srgbClr val="FFFFFF"/>
              </a:solidFill>
            </a:endParaRPr>
          </a:p>
          <a:p>
            <a:pPr indent="-357067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23"/>
              <a:buChar char="➢"/>
            </a:pPr>
            <a:r>
              <a:rPr lang="en" sz="2023">
                <a:solidFill>
                  <a:srgbClr val="FFFFFF"/>
                </a:solidFill>
              </a:rPr>
              <a:t>Sex linked disorders</a:t>
            </a:r>
            <a:endParaRPr sz="2023">
              <a:solidFill>
                <a:srgbClr val="FFFFFF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1644500"/>
            <a:ext cx="3582500" cy="26731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ctrTitle"/>
          </p:nvPr>
        </p:nvSpPr>
        <p:spPr>
          <a:xfrm>
            <a:off x="396500" y="104425"/>
            <a:ext cx="8520600" cy="96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80" u="sng">
                <a:solidFill>
                  <a:srgbClr val="FFFFFF"/>
                </a:solidFill>
              </a:rPr>
              <a:t>WHEN CAN PNDT BE CONDUCTED</a:t>
            </a:r>
            <a:endParaRPr sz="3880" u="sng">
              <a:solidFill>
                <a:srgbClr val="FFFFFF"/>
              </a:solidFill>
            </a:endParaRPr>
          </a:p>
        </p:txBody>
      </p:sp>
      <p:sp>
        <p:nvSpPr>
          <p:cNvPr id="102" name="Google Shape;102;p20"/>
          <p:cNvSpPr txBox="1"/>
          <p:nvPr>
            <p:ph idx="1" type="subTitle"/>
          </p:nvPr>
        </p:nvSpPr>
        <p:spPr>
          <a:xfrm>
            <a:off x="396500" y="1065925"/>
            <a:ext cx="85206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322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AutoNum type="arabicPeriod"/>
            </a:pPr>
            <a:r>
              <a:rPr lang="en" sz="2120">
                <a:solidFill>
                  <a:srgbClr val="FFFFFF"/>
                </a:solidFill>
              </a:rPr>
              <a:t>PREGNANT women has undergone</a:t>
            </a:r>
            <a:r>
              <a:rPr lang="en" sz="2120" u="sng">
                <a:solidFill>
                  <a:srgbClr val="FFFFFF"/>
                </a:solidFill>
              </a:rPr>
              <a:t> </a:t>
            </a:r>
            <a:r>
              <a:rPr b="1" lang="en" sz="2120" u="sng">
                <a:solidFill>
                  <a:srgbClr val="FFFFFF"/>
                </a:solidFill>
              </a:rPr>
              <a:t>spontaneous abortions</a:t>
            </a:r>
            <a:endParaRPr b="1" sz="2120" u="sng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20">
                <a:solidFill>
                  <a:srgbClr val="FFFFFF"/>
                </a:solidFill>
              </a:rPr>
              <a:t>2. 	Pregnant women has been exposed to </a:t>
            </a:r>
            <a:r>
              <a:rPr b="1" lang="en" sz="2120" u="sng">
                <a:solidFill>
                  <a:srgbClr val="FFFFFF"/>
                </a:solidFill>
              </a:rPr>
              <a:t>teratogenic agents</a:t>
            </a:r>
            <a:r>
              <a:rPr lang="en" sz="2120">
                <a:solidFill>
                  <a:srgbClr val="FFFFFF"/>
                </a:solidFill>
              </a:rPr>
              <a:t> like:</a:t>
            </a:r>
            <a:endParaRPr sz="2120">
              <a:solidFill>
                <a:srgbClr val="FFFFFF"/>
              </a:solidFill>
            </a:endParaRPr>
          </a:p>
          <a:p>
            <a:pPr indent="-363219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Char char="●"/>
            </a:pPr>
            <a:r>
              <a:rPr lang="en" sz="2120">
                <a:solidFill>
                  <a:srgbClr val="FFFFFF"/>
                </a:solidFill>
              </a:rPr>
              <a:t>Drugs</a:t>
            </a:r>
            <a:endParaRPr sz="2120">
              <a:solidFill>
                <a:srgbClr val="FFFFFF"/>
              </a:solidFill>
            </a:endParaRPr>
          </a:p>
          <a:p>
            <a:pPr indent="-363219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Char char="●"/>
            </a:pPr>
            <a:r>
              <a:rPr lang="en" sz="2120">
                <a:solidFill>
                  <a:srgbClr val="FFFFFF"/>
                </a:solidFill>
              </a:rPr>
              <a:t>Radiation </a:t>
            </a:r>
            <a:endParaRPr sz="2120">
              <a:solidFill>
                <a:srgbClr val="FFFFFF"/>
              </a:solidFill>
            </a:endParaRPr>
          </a:p>
          <a:p>
            <a:pPr indent="-363219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Char char="●"/>
            </a:pPr>
            <a:r>
              <a:rPr lang="en" sz="2120">
                <a:solidFill>
                  <a:srgbClr val="FFFFFF"/>
                </a:solidFill>
              </a:rPr>
              <a:t>Infection</a:t>
            </a:r>
            <a:endParaRPr sz="2120">
              <a:solidFill>
                <a:srgbClr val="FFFFFF"/>
              </a:solidFill>
            </a:endParaRPr>
          </a:p>
          <a:p>
            <a:pPr indent="-363219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Char char="●"/>
            </a:pPr>
            <a:r>
              <a:rPr lang="en" sz="2120">
                <a:solidFill>
                  <a:srgbClr val="FFFFFF"/>
                </a:solidFill>
              </a:rPr>
              <a:t>Chemicals</a:t>
            </a:r>
            <a:endParaRPr sz="2120">
              <a:solidFill>
                <a:srgbClr val="FFFFFF"/>
              </a:solidFill>
            </a:endParaRPr>
          </a:p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20">
                <a:solidFill>
                  <a:srgbClr val="FFFFFF"/>
                </a:solidFill>
              </a:rPr>
              <a:t>3.   Pregnant women or spouse has</a:t>
            </a:r>
            <a:r>
              <a:rPr b="1" lang="en" sz="2120" u="sng">
                <a:solidFill>
                  <a:srgbClr val="FFFFFF"/>
                </a:solidFill>
              </a:rPr>
              <a:t> family history</a:t>
            </a:r>
            <a:r>
              <a:rPr lang="en" sz="2120">
                <a:solidFill>
                  <a:srgbClr val="FFFFFF"/>
                </a:solidFill>
              </a:rPr>
              <a:t> of</a:t>
            </a:r>
            <a:endParaRPr sz="2120">
              <a:solidFill>
                <a:srgbClr val="FFFFFF"/>
              </a:solidFill>
            </a:endParaRPr>
          </a:p>
          <a:p>
            <a:pPr indent="-363219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Char char="●"/>
            </a:pPr>
            <a:r>
              <a:rPr lang="en" sz="2120">
                <a:solidFill>
                  <a:srgbClr val="FFFFFF"/>
                </a:solidFill>
              </a:rPr>
              <a:t>Mental retardation </a:t>
            </a:r>
            <a:endParaRPr sz="2120">
              <a:solidFill>
                <a:srgbClr val="FFFFFF"/>
              </a:solidFill>
            </a:endParaRPr>
          </a:p>
          <a:p>
            <a:pPr indent="-363219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Char char="●"/>
            </a:pPr>
            <a:r>
              <a:rPr lang="en" sz="2120">
                <a:solidFill>
                  <a:srgbClr val="FFFFFF"/>
                </a:solidFill>
              </a:rPr>
              <a:t>Physical abnormalities</a:t>
            </a:r>
            <a:endParaRPr sz="2120">
              <a:solidFill>
                <a:srgbClr val="FFFFFF"/>
              </a:solidFill>
            </a:endParaRPr>
          </a:p>
          <a:p>
            <a:pPr indent="-363219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20"/>
              <a:buChar char="●"/>
            </a:pPr>
            <a:r>
              <a:rPr lang="en" sz="2120">
                <a:solidFill>
                  <a:srgbClr val="FFFFFF"/>
                </a:solidFill>
              </a:rPr>
              <a:t>Genetic diseases</a:t>
            </a:r>
            <a:r>
              <a:rPr lang="en" sz="2120">
                <a:solidFill>
                  <a:srgbClr val="000000"/>
                </a:solidFill>
              </a:rPr>
              <a:t>.</a:t>
            </a:r>
            <a:endParaRPr sz="212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ctrTitle"/>
          </p:nvPr>
        </p:nvSpPr>
        <p:spPr>
          <a:xfrm>
            <a:off x="236600" y="485175"/>
            <a:ext cx="8520600" cy="10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80" u="sng">
                <a:solidFill>
                  <a:srgbClr val="FFFFFF"/>
                </a:solidFill>
              </a:rPr>
              <a:t>REGULATIONS FOR CLINICS &amp; LABORATORIES</a:t>
            </a:r>
            <a:endParaRPr sz="3680" u="sng">
              <a:solidFill>
                <a:srgbClr val="FFFFFF"/>
              </a:solidFill>
            </a:endParaRPr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236600" y="1817248"/>
            <a:ext cx="8520600" cy="24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211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60"/>
              <a:buChar char="●"/>
            </a:pPr>
            <a:r>
              <a:rPr lang="en" sz="2260">
                <a:solidFill>
                  <a:srgbClr val="FFFFFF"/>
                </a:solidFill>
              </a:rPr>
              <a:t>Every Genetic councelling center, Genetic labs / clinics has to be</a:t>
            </a:r>
            <a:r>
              <a:rPr lang="en" sz="2260" u="sng">
                <a:solidFill>
                  <a:srgbClr val="FFFFFF"/>
                </a:solidFill>
              </a:rPr>
              <a:t> </a:t>
            </a:r>
            <a:r>
              <a:rPr b="1" lang="en" sz="2260" u="sng">
                <a:solidFill>
                  <a:srgbClr val="FFFFFF"/>
                </a:solidFill>
              </a:rPr>
              <a:t>registered under</a:t>
            </a:r>
            <a:r>
              <a:rPr lang="en" sz="2260" u="sng">
                <a:solidFill>
                  <a:srgbClr val="FFFFFF"/>
                </a:solidFill>
              </a:rPr>
              <a:t> </a:t>
            </a:r>
            <a:r>
              <a:rPr b="1" lang="en" sz="2260" u="sng">
                <a:solidFill>
                  <a:srgbClr val="FFFFFF"/>
                </a:solidFill>
              </a:rPr>
              <a:t>the act</a:t>
            </a:r>
            <a:r>
              <a:rPr lang="en" sz="2260" u="sng">
                <a:solidFill>
                  <a:srgbClr val="FFFFFF"/>
                </a:solidFill>
              </a:rPr>
              <a:t> .</a:t>
            </a:r>
            <a:endParaRPr sz="2260" u="sng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60" u="sng">
              <a:solidFill>
                <a:srgbClr val="FFFFFF"/>
              </a:solidFill>
            </a:endParaRPr>
          </a:p>
          <a:p>
            <a:pPr indent="-37211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60"/>
              <a:buChar char="●"/>
            </a:pPr>
            <a:r>
              <a:rPr lang="en" sz="2260">
                <a:solidFill>
                  <a:srgbClr val="FFFFFF"/>
                </a:solidFill>
              </a:rPr>
              <a:t> should employ only </a:t>
            </a:r>
            <a:r>
              <a:rPr b="1" lang="en" sz="2260" u="sng">
                <a:solidFill>
                  <a:srgbClr val="FFFFFF"/>
                </a:solidFill>
              </a:rPr>
              <a:t>qualified staf</a:t>
            </a:r>
            <a:r>
              <a:rPr b="1" lang="en" sz="2260">
                <a:solidFill>
                  <a:srgbClr val="FFFFFF"/>
                </a:solidFill>
              </a:rPr>
              <a:t>f.</a:t>
            </a:r>
            <a:endParaRPr b="1" sz="226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60">
              <a:solidFill>
                <a:srgbClr val="FFFFFF"/>
              </a:solidFill>
            </a:endParaRPr>
          </a:p>
          <a:p>
            <a:pPr indent="-37211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60"/>
              <a:buChar char="●"/>
            </a:pPr>
            <a:r>
              <a:rPr b="1" lang="en" sz="2260" u="sng">
                <a:solidFill>
                  <a:srgbClr val="FFFFFF"/>
                </a:solidFill>
              </a:rPr>
              <a:t>Prohibition on sale of machines</a:t>
            </a:r>
            <a:r>
              <a:rPr lang="en" sz="2260">
                <a:solidFill>
                  <a:srgbClr val="FFFFFF"/>
                </a:solidFill>
              </a:rPr>
              <a:t> to authrities who not registered under the act</a:t>
            </a:r>
            <a:endParaRPr sz="226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