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68B3-09C8-4376-A813-C6F6C1A1A90D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B58A4-E476-452D-B8E7-0942CAAAD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060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02F169-F0FB-44B8-975C-68344137C4A5}" type="datetimeFigureOut">
              <a:rPr lang="en-US" smtClean="0"/>
              <a:t>5/17/2020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02602C-147F-40F0-9B4D-3384FCA11141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7958166" cy="1714511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Childhood bronchial asthma</a:t>
            </a:r>
            <a:endParaRPr lang="en-IN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Dr. </a:t>
            </a:r>
            <a:r>
              <a:rPr lang="en-US" sz="4400" dirty="0" err="1" smtClean="0"/>
              <a:t>Kiran</a:t>
            </a:r>
            <a:r>
              <a:rPr lang="en-US" sz="4400" dirty="0" smtClean="0"/>
              <a:t> </a:t>
            </a:r>
            <a:r>
              <a:rPr lang="en-US" sz="4400" dirty="0" err="1" smtClean="0"/>
              <a:t>Nandeshwar</a:t>
            </a:r>
            <a:endParaRPr lang="en-US" sz="4400" dirty="0" smtClean="0"/>
          </a:p>
          <a:p>
            <a:r>
              <a:rPr lang="en-US" sz="4400" dirty="0" smtClean="0"/>
              <a:t>MD </a:t>
            </a:r>
            <a:r>
              <a:rPr lang="en-US" sz="4400" dirty="0"/>
              <a:t>K</a:t>
            </a:r>
            <a:r>
              <a:rPr lang="en-US" sz="4400" dirty="0" smtClean="0"/>
              <a:t>aumarbhritya</a:t>
            </a:r>
            <a:endParaRPr lang="en-IN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928670"/>
          </a:xfrm>
        </p:spPr>
        <p:txBody>
          <a:bodyPr/>
          <a:lstStyle/>
          <a:p>
            <a:pPr algn="ctr"/>
            <a:r>
              <a:rPr lang="en-US" dirty="0" smtClean="0"/>
              <a:t>Status </a:t>
            </a:r>
            <a:r>
              <a:rPr lang="en-US" dirty="0" err="1" smtClean="0"/>
              <a:t>asthmaticus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39593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Wheezes for hours and days</a:t>
            </a:r>
          </a:p>
          <a:p>
            <a:r>
              <a:rPr lang="en-US" sz="4000" dirty="0" smtClean="0"/>
              <a:t>Distressing cough</a:t>
            </a:r>
          </a:p>
          <a:p>
            <a:r>
              <a:rPr lang="en-US" sz="4000" dirty="0" smtClean="0"/>
              <a:t>Tachycardia</a:t>
            </a:r>
          </a:p>
          <a:p>
            <a:r>
              <a:rPr lang="en-US" sz="4000" dirty="0" smtClean="0"/>
              <a:t>Sweating</a:t>
            </a:r>
          </a:p>
          <a:p>
            <a:r>
              <a:rPr lang="en-US" sz="4000" dirty="0" smtClean="0"/>
              <a:t>Attack may abruptly terminate with copious expectoration or may lead to complication or even death due to severe exhaustion</a:t>
            </a:r>
            <a:endParaRPr lang="en-IN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115328" cy="1000108"/>
          </a:xfrm>
        </p:spPr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395930"/>
          </a:xfrm>
        </p:spPr>
        <p:txBody>
          <a:bodyPr/>
          <a:lstStyle/>
          <a:p>
            <a:r>
              <a:rPr lang="en-US" sz="4000" dirty="0" smtClean="0"/>
              <a:t>Cough</a:t>
            </a:r>
          </a:p>
          <a:p>
            <a:r>
              <a:rPr lang="en-US" sz="4000" dirty="0" err="1" smtClean="0"/>
              <a:t>Dyspnoea</a:t>
            </a:r>
            <a:endParaRPr lang="en-US" sz="4000" dirty="0" smtClean="0"/>
          </a:p>
          <a:p>
            <a:r>
              <a:rPr lang="en-US" sz="4000" dirty="0" smtClean="0"/>
              <a:t>Expiratory wheezes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928670"/>
          </a:xfrm>
        </p:spPr>
        <p:txBody>
          <a:bodyPr/>
          <a:lstStyle/>
          <a:p>
            <a:pPr algn="ctr"/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39593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/>
              <a:t>spirometer</a:t>
            </a:r>
            <a:r>
              <a:rPr lang="en-US" sz="4000" dirty="0" smtClean="0"/>
              <a:t>: PEV1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Peak expiratory flow meter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Absolute </a:t>
            </a:r>
            <a:r>
              <a:rPr lang="en-US" sz="4000" dirty="0" err="1" smtClean="0"/>
              <a:t>eosinophil</a:t>
            </a:r>
            <a:r>
              <a:rPr lang="en-US" sz="4000" dirty="0" smtClean="0"/>
              <a:t> count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Chest X-RAY film</a:t>
            </a:r>
            <a:endParaRPr lang="en-IN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000108"/>
          </a:xfrm>
        </p:spPr>
        <p:txBody>
          <a:bodyPr/>
          <a:lstStyle/>
          <a:p>
            <a:pPr algn="ctr"/>
            <a:r>
              <a:rPr lang="en-US" dirty="0" smtClean="0"/>
              <a:t>Pulmonary function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Decrease  in 1 sec forced expiratory volume</a:t>
            </a:r>
          </a:p>
          <a:p>
            <a:r>
              <a:rPr lang="en-US" sz="4000" dirty="0" smtClean="0"/>
              <a:t>Decrease in vital capacity</a:t>
            </a:r>
          </a:p>
          <a:p>
            <a:r>
              <a:rPr lang="en-US" sz="4000" dirty="0" smtClean="0"/>
              <a:t>Increase in functional residual capacity</a:t>
            </a:r>
            <a:endParaRPr lang="en-IN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Absolute </a:t>
            </a:r>
            <a:r>
              <a:rPr lang="en-US" dirty="0" err="1" smtClean="0"/>
              <a:t>eosinophil</a:t>
            </a:r>
            <a:r>
              <a:rPr lang="en-US" dirty="0" smtClean="0"/>
              <a:t> count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High count- allergic condition</a:t>
            </a:r>
          </a:p>
          <a:p>
            <a:r>
              <a:rPr lang="en-US" sz="4000" dirty="0" smtClean="0"/>
              <a:t>Low count- infectious condition</a:t>
            </a:r>
          </a:p>
          <a:p>
            <a:r>
              <a:rPr lang="en-US" sz="4000" dirty="0" err="1" smtClean="0"/>
              <a:t>Eosinophilia</a:t>
            </a:r>
            <a:r>
              <a:rPr lang="en-US" sz="4000" dirty="0" smtClean="0"/>
              <a:t> treatment- antispasmodic therapy</a:t>
            </a:r>
            <a:endParaRPr lang="en-IN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928670"/>
          </a:xfrm>
        </p:spPr>
        <p:txBody>
          <a:bodyPr/>
          <a:lstStyle/>
          <a:p>
            <a:pPr algn="ctr"/>
            <a:r>
              <a:rPr lang="en-US" dirty="0" smtClean="0"/>
              <a:t>Chest X-ray film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5305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Bilateral and symmetrical air trapping</a:t>
            </a:r>
          </a:p>
          <a:p>
            <a:r>
              <a:rPr lang="en-US" sz="4000" dirty="0" smtClean="0"/>
              <a:t>Patches of </a:t>
            </a:r>
            <a:r>
              <a:rPr lang="en-US" sz="4000" dirty="0" err="1" smtClean="0"/>
              <a:t>atelectasis</a:t>
            </a:r>
            <a:r>
              <a:rPr lang="en-US" sz="4000" dirty="0" smtClean="0"/>
              <a:t> of various size due to mucous plug</a:t>
            </a:r>
          </a:p>
          <a:p>
            <a:r>
              <a:rPr lang="en-US" sz="4000" dirty="0" smtClean="0"/>
              <a:t>Prominent pulmonary artery</a:t>
            </a:r>
          </a:p>
          <a:p>
            <a:r>
              <a:rPr lang="en-US" sz="4000" dirty="0" err="1" smtClean="0"/>
              <a:t>Peribronchial</a:t>
            </a:r>
            <a:r>
              <a:rPr lang="en-US" sz="4000" dirty="0" smtClean="0"/>
              <a:t> thickening</a:t>
            </a:r>
          </a:p>
          <a:p>
            <a:r>
              <a:rPr lang="en-US" sz="4000" dirty="0" smtClean="0"/>
              <a:t>hyperinflation</a:t>
            </a:r>
            <a:endParaRPr lang="en-IN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000108"/>
          </a:xfrm>
        </p:spPr>
        <p:txBody>
          <a:bodyPr/>
          <a:lstStyle/>
          <a:p>
            <a:pPr algn="ctr"/>
            <a:r>
              <a:rPr lang="en-US" dirty="0" smtClean="0"/>
              <a:t>Differential diagnosis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181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Bronchiolitis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Aspiration of foreign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Vascular 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Cystic fibrosis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Hypersensitivity pneumonia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Topical </a:t>
            </a:r>
            <a:r>
              <a:rPr lang="en-US" sz="4000" dirty="0" err="1" smtClean="0"/>
              <a:t>eosinophilia</a:t>
            </a:r>
            <a:endParaRPr lang="en-IN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071546"/>
          </a:xfrm>
        </p:spPr>
        <p:txBody>
          <a:bodyPr/>
          <a:lstStyle/>
          <a:p>
            <a:pPr algn="ctr"/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Identification and </a:t>
            </a:r>
            <a:r>
              <a:rPr lang="en-US" sz="4000" dirty="0" err="1" smtClean="0"/>
              <a:t>elimenation</a:t>
            </a:r>
            <a:r>
              <a:rPr lang="en-US" sz="4000" dirty="0" smtClean="0"/>
              <a:t> of exacerbating factors </a:t>
            </a:r>
          </a:p>
          <a:p>
            <a:r>
              <a:rPr lang="en-US" sz="4000" dirty="0" smtClean="0"/>
              <a:t>Pharmacological therapy</a:t>
            </a:r>
          </a:p>
          <a:p>
            <a:r>
              <a:rPr lang="en-US" sz="4000" dirty="0" smtClean="0"/>
              <a:t>Education of patient and parent</a:t>
            </a:r>
            <a:endParaRPr lang="en-IN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285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Identification and elimination of exacerbating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752988"/>
          </a:xfrm>
        </p:spPr>
        <p:txBody>
          <a:bodyPr/>
          <a:lstStyle/>
          <a:p>
            <a:r>
              <a:rPr lang="en-US" dirty="0" smtClean="0"/>
              <a:t>Clean environment</a:t>
            </a:r>
          </a:p>
          <a:p>
            <a:r>
              <a:rPr lang="en-US" dirty="0" smtClean="0"/>
              <a:t>Wet mopping</a:t>
            </a:r>
          </a:p>
          <a:p>
            <a:r>
              <a:rPr lang="en-US" dirty="0" smtClean="0"/>
              <a:t>Light plain cloth sheets</a:t>
            </a:r>
          </a:p>
          <a:p>
            <a:r>
              <a:rPr lang="en-US" dirty="0" smtClean="0"/>
              <a:t>Avoiding pets in home</a:t>
            </a:r>
          </a:p>
          <a:p>
            <a:r>
              <a:rPr lang="en-US" dirty="0" smtClean="0"/>
              <a:t>Avoid exposure to strong and pungent </a:t>
            </a:r>
            <a:r>
              <a:rPr lang="en-US" dirty="0" err="1" smtClean="0"/>
              <a:t>odours</a:t>
            </a:r>
            <a:endParaRPr lang="en-US" dirty="0" smtClean="0"/>
          </a:p>
          <a:p>
            <a:r>
              <a:rPr lang="en-US" dirty="0" smtClean="0"/>
              <a:t>Avoidance of smoke and air pollution</a:t>
            </a:r>
          </a:p>
          <a:p>
            <a:r>
              <a:rPr lang="en-US" dirty="0" smtClean="0"/>
              <a:t>Avoid non selective beta blockers</a:t>
            </a:r>
          </a:p>
          <a:p>
            <a:r>
              <a:rPr lang="en-US" dirty="0" smtClean="0"/>
              <a:t>Avoid sulfite containing drugs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pharmacotherapy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000" dirty="0" smtClean="0"/>
              <a:t>PRINCIPLES:</a:t>
            </a:r>
          </a:p>
          <a:p>
            <a:r>
              <a:rPr lang="en-US" sz="4000" dirty="0" smtClean="0"/>
              <a:t>Relaxation of smooth muscles</a:t>
            </a:r>
          </a:p>
          <a:p>
            <a:r>
              <a:rPr lang="en-US" sz="4000" dirty="0" smtClean="0"/>
              <a:t>Dilatation of airways</a:t>
            </a:r>
          </a:p>
          <a:p>
            <a:r>
              <a:rPr lang="en-US" sz="4000" dirty="0" smtClean="0"/>
              <a:t>Decrease inflammation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Bronchial asthma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Increased responsiveness of the airways to various stimuli</a:t>
            </a:r>
          </a:p>
          <a:p>
            <a:r>
              <a:rPr lang="en-US" sz="4000" dirty="0" smtClean="0"/>
              <a:t>Widespread narrowing of the airways</a:t>
            </a:r>
          </a:p>
          <a:p>
            <a:r>
              <a:rPr lang="en-US" sz="4000" dirty="0" smtClean="0"/>
              <a:t>Paroxysmal </a:t>
            </a:r>
            <a:r>
              <a:rPr lang="en-US" sz="4000" dirty="0" err="1" smtClean="0"/>
              <a:t>dyspnoea</a:t>
            </a:r>
            <a:r>
              <a:rPr lang="en-US" sz="4000" dirty="0" smtClean="0"/>
              <a:t>, wheezes, cough</a:t>
            </a:r>
            <a:endParaRPr lang="en-IN" sz="40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0037007" y="3821909"/>
            <a:ext cx="7223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9929850" y="292893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000108"/>
          </a:xfrm>
        </p:spPr>
        <p:txBody>
          <a:bodyPr/>
          <a:lstStyle/>
          <a:p>
            <a:pPr algn="ctr"/>
            <a:r>
              <a:rPr lang="en-US" dirty="0" smtClean="0"/>
              <a:t>Bronchodilators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4068792" cy="1000132"/>
          </a:xfrm>
        </p:spPr>
        <p:txBody>
          <a:bodyPr/>
          <a:lstStyle/>
          <a:p>
            <a:pPr algn="ctr"/>
            <a:r>
              <a:rPr lang="en-US" sz="4400" dirty="0" smtClean="0"/>
              <a:t>SABA</a:t>
            </a:r>
            <a:endParaRPr lang="en-IN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3438" y="1071547"/>
            <a:ext cx="4043363" cy="100013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LABA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00034" y="1928802"/>
            <a:ext cx="3997354" cy="443151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Quick onset of action</a:t>
            </a:r>
          </a:p>
          <a:p>
            <a:r>
              <a:rPr lang="en-US" sz="3600" dirty="0" err="1" smtClean="0"/>
              <a:t>Salbutamol</a:t>
            </a:r>
            <a:endParaRPr lang="en-US" sz="3600" dirty="0" smtClean="0"/>
          </a:p>
          <a:p>
            <a:r>
              <a:rPr lang="en-US" sz="3600" dirty="0" err="1" smtClean="0"/>
              <a:t>Terbutaline</a:t>
            </a:r>
            <a:endParaRPr lang="en-US" sz="3600" dirty="0" smtClean="0"/>
          </a:p>
          <a:p>
            <a:r>
              <a:rPr lang="en-US" sz="3600" dirty="0" smtClean="0"/>
              <a:t>Route: oral, inhalation, </a:t>
            </a:r>
            <a:r>
              <a:rPr lang="en-US" sz="3600" dirty="0" err="1" smtClean="0"/>
              <a:t>parenteral</a:t>
            </a:r>
            <a:endParaRPr lang="en-IN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1928802"/>
            <a:ext cx="4114800" cy="4431518"/>
          </a:xfrm>
        </p:spPr>
        <p:txBody>
          <a:bodyPr/>
          <a:lstStyle/>
          <a:p>
            <a:r>
              <a:rPr lang="en-US" sz="3200" dirty="0" smtClean="0"/>
              <a:t>Onset of action delayed by      ½ -1 hrs</a:t>
            </a:r>
          </a:p>
          <a:p>
            <a:r>
              <a:rPr lang="en-US" sz="3200" dirty="0" smtClean="0"/>
              <a:t>But acts for longer duration                 12-24 hrs</a:t>
            </a:r>
          </a:p>
          <a:p>
            <a:r>
              <a:rPr lang="en-US" sz="3200" dirty="0" err="1" smtClean="0"/>
              <a:t>Salmoterol</a:t>
            </a:r>
            <a:endParaRPr lang="en-US" sz="3200" dirty="0" smtClean="0"/>
          </a:p>
          <a:p>
            <a:r>
              <a:rPr lang="en-US" sz="3200" dirty="0" err="1" smtClean="0"/>
              <a:t>Formoterol</a:t>
            </a:r>
            <a:endParaRPr lang="en-US" sz="32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15314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1472" y="1071546"/>
            <a:ext cx="8115328" cy="525305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ADRENALINE:</a:t>
            </a:r>
          </a:p>
          <a:p>
            <a:r>
              <a:rPr lang="en-US" sz="3200" dirty="0" smtClean="0"/>
              <a:t>Alpha and beta agonist</a:t>
            </a:r>
          </a:p>
          <a:p>
            <a:r>
              <a:rPr lang="en-US" sz="3200" dirty="0" smtClean="0"/>
              <a:t>Cardiac side effects</a:t>
            </a:r>
          </a:p>
          <a:p>
            <a:r>
              <a:rPr lang="en-US" sz="3200" dirty="0" smtClean="0"/>
              <a:t>Route; subcutaneous</a:t>
            </a:r>
            <a:endParaRPr lang="en-IN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corticosteroids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Anti-inflammatory effect</a:t>
            </a:r>
          </a:p>
          <a:p>
            <a:r>
              <a:rPr lang="en-US" sz="4000" dirty="0" err="1" smtClean="0"/>
              <a:t>Beclamethasone</a:t>
            </a:r>
            <a:r>
              <a:rPr lang="en-US" sz="4000" dirty="0" smtClean="0"/>
              <a:t>, </a:t>
            </a:r>
            <a:r>
              <a:rPr lang="en-US" sz="4000" dirty="0" err="1" smtClean="0"/>
              <a:t>budesonide</a:t>
            </a:r>
            <a:r>
              <a:rPr lang="en-US" sz="4000" dirty="0" smtClean="0"/>
              <a:t>, </a:t>
            </a:r>
          </a:p>
          <a:p>
            <a:r>
              <a:rPr lang="en-US" sz="4000" dirty="0" smtClean="0"/>
              <a:t>Side effect on </a:t>
            </a:r>
            <a:r>
              <a:rPr lang="en-US" sz="4000" dirty="0" err="1" smtClean="0"/>
              <a:t>grpwth</a:t>
            </a:r>
            <a:r>
              <a:rPr lang="en-US" sz="4000" dirty="0" smtClean="0"/>
              <a:t> but do not effect ultimate adult height</a:t>
            </a:r>
            <a:endParaRPr lang="en-IN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071546"/>
          </a:xfrm>
        </p:spPr>
        <p:txBody>
          <a:bodyPr/>
          <a:lstStyle/>
          <a:p>
            <a:pPr algn="ctr"/>
            <a:r>
              <a:rPr lang="en-US" dirty="0" smtClean="0"/>
              <a:t>Mast cell stabilizers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Reduces bronchial reactivity </a:t>
            </a:r>
          </a:p>
          <a:p>
            <a:r>
              <a:rPr lang="en-US" sz="2800" dirty="0" smtClean="0"/>
              <a:t>Indication: mild to moderate persistent asthma           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exercise induced asthma</a:t>
            </a:r>
          </a:p>
          <a:p>
            <a:r>
              <a:rPr lang="en-US" sz="2800" dirty="0" err="1" smtClean="0"/>
              <a:t>Cromolyn</a:t>
            </a:r>
            <a:r>
              <a:rPr lang="en-US" sz="2800" dirty="0" smtClean="0"/>
              <a:t> sodium</a:t>
            </a:r>
          </a:p>
          <a:p>
            <a:r>
              <a:rPr lang="en-US" sz="2800" dirty="0" err="1" smtClean="0"/>
              <a:t>Nedocromil</a:t>
            </a:r>
            <a:endParaRPr lang="en-US" sz="2800" dirty="0" smtClean="0"/>
          </a:p>
          <a:p>
            <a:r>
              <a:rPr lang="en-US" sz="2800" dirty="0" err="1" smtClean="0"/>
              <a:t>kitotifen</a:t>
            </a:r>
            <a:endParaRPr lang="en-IN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000108"/>
          </a:xfrm>
        </p:spPr>
        <p:txBody>
          <a:bodyPr/>
          <a:lstStyle/>
          <a:p>
            <a:pPr algn="ctr"/>
            <a:r>
              <a:rPr lang="en-US" dirty="0" err="1" smtClean="0"/>
              <a:t>Leukotriene</a:t>
            </a:r>
            <a:r>
              <a:rPr lang="en-US" dirty="0" smtClean="0"/>
              <a:t> modifier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324492"/>
          </a:xfrm>
        </p:spPr>
        <p:txBody>
          <a:bodyPr/>
          <a:lstStyle/>
          <a:p>
            <a:r>
              <a:rPr lang="en-US" dirty="0" smtClean="0"/>
              <a:t>Decreases the synthesis of </a:t>
            </a:r>
            <a:r>
              <a:rPr lang="en-US" dirty="0" err="1" smtClean="0"/>
              <a:t>leukotrienes</a:t>
            </a:r>
            <a:endParaRPr lang="en-US" dirty="0" smtClean="0"/>
          </a:p>
          <a:p>
            <a:r>
              <a:rPr lang="en-US" dirty="0" smtClean="0"/>
              <a:t>Indication:  mild to moderate persistent asthma                  exercise induced asthma      </a:t>
            </a:r>
          </a:p>
          <a:p>
            <a:r>
              <a:rPr lang="en-US" dirty="0" err="1" smtClean="0"/>
              <a:t>Montelukast</a:t>
            </a:r>
            <a:endParaRPr lang="en-US" dirty="0" smtClean="0"/>
          </a:p>
          <a:p>
            <a:r>
              <a:rPr lang="en-US" dirty="0" err="1" smtClean="0"/>
              <a:t>Zafirlukast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Theophylline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Bronchodilator  effect</a:t>
            </a:r>
          </a:p>
          <a:p>
            <a:r>
              <a:rPr lang="en-US" sz="4000" dirty="0" smtClean="0"/>
              <a:t>Anti-inflammatory effect</a:t>
            </a:r>
          </a:p>
          <a:p>
            <a:r>
              <a:rPr lang="en-US" sz="4000" dirty="0" err="1" smtClean="0"/>
              <a:t>Immunomodulatory</a:t>
            </a:r>
            <a:r>
              <a:rPr lang="en-US" sz="4000" dirty="0" smtClean="0"/>
              <a:t> effect</a:t>
            </a:r>
            <a:endParaRPr lang="en-IN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Pharmacological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Assessment of severity of asthma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Selection of medication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Selection of appropriate inhalation device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monitoring</a:t>
            </a:r>
            <a:endParaRPr lang="en-IN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n-US" dirty="0" smtClean="0"/>
              <a:t>Classification according to severity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22974"/>
          <a:ext cx="9144000" cy="59350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8586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types</a:t>
                      </a:r>
                      <a:endParaRPr lang="en-I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symptoms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Night symptoms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PEFR</a:t>
                      </a:r>
                      <a:endParaRPr lang="en-IN" sz="4400" dirty="0"/>
                    </a:p>
                  </a:txBody>
                  <a:tcPr/>
                </a:tc>
              </a:tr>
              <a:tr h="1185862">
                <a:tc>
                  <a:txBody>
                    <a:bodyPr/>
                    <a:lstStyle/>
                    <a:p>
                      <a:r>
                        <a:rPr lang="en-US" dirty="0" smtClean="0"/>
                        <a:t>intermittent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‹1 times</a:t>
                      </a:r>
                      <a:r>
                        <a:rPr lang="en-IN" baseline="0" dirty="0" smtClean="0"/>
                        <a:t> a weak</a:t>
                      </a:r>
                    </a:p>
                    <a:p>
                      <a:r>
                        <a:rPr lang="en-US" baseline="0" dirty="0" smtClean="0"/>
                        <a:t>Asymptomatic</a:t>
                      </a:r>
                    </a:p>
                    <a:p>
                      <a:r>
                        <a:rPr lang="en-US" baseline="0" dirty="0" smtClean="0"/>
                        <a:t>Normal PEFR between attacks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≤2 times a month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≥80% predicted</a:t>
                      </a:r>
                    </a:p>
                    <a:p>
                      <a:r>
                        <a:rPr lang="en-US" dirty="0" smtClean="0"/>
                        <a:t>Variability ‹20%</a:t>
                      </a:r>
                      <a:endParaRPr lang="en-IN" dirty="0"/>
                    </a:p>
                  </a:txBody>
                  <a:tcPr/>
                </a:tc>
              </a:tr>
              <a:tr h="1185862">
                <a:tc>
                  <a:txBody>
                    <a:bodyPr/>
                    <a:lstStyle/>
                    <a:p>
                      <a:r>
                        <a:rPr lang="en-US" dirty="0" smtClean="0"/>
                        <a:t>Mild persistent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›1 times a weak</a:t>
                      </a:r>
                    </a:p>
                    <a:p>
                      <a:r>
                        <a:rPr lang="en-US" dirty="0" smtClean="0"/>
                        <a:t>But‹1 times a day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›2 times a month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≥80%</a:t>
                      </a:r>
                      <a:r>
                        <a:rPr lang="en-IN" baseline="0" dirty="0" smtClean="0"/>
                        <a:t> predicted variability 20-30%</a:t>
                      </a:r>
                      <a:endParaRPr lang="en-IN" dirty="0"/>
                    </a:p>
                  </a:txBody>
                  <a:tcPr/>
                </a:tc>
              </a:tr>
              <a:tr h="1185862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persistent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 use of beta agonist</a:t>
                      </a:r>
                    </a:p>
                    <a:p>
                      <a:r>
                        <a:rPr lang="en-US" dirty="0" smtClean="0"/>
                        <a:t>Daily attacks</a:t>
                      </a:r>
                    </a:p>
                    <a:p>
                      <a:r>
                        <a:rPr lang="en-US" dirty="0" smtClean="0"/>
                        <a:t>Affect activity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›1 times a weak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60-80% predicted</a:t>
                      </a:r>
                    </a:p>
                    <a:p>
                      <a:r>
                        <a:rPr lang="en-US" dirty="0" smtClean="0"/>
                        <a:t>Variability ›30%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185862">
                <a:tc>
                  <a:txBody>
                    <a:bodyPr/>
                    <a:lstStyle/>
                    <a:p>
                      <a:r>
                        <a:rPr lang="en-US" dirty="0" smtClean="0"/>
                        <a:t>Severe persistent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Continuous attacks</a:t>
                      </a:r>
                    </a:p>
                    <a:p>
                      <a:r>
                        <a:rPr lang="en-US" dirty="0" smtClean="0"/>
                        <a:t>Limited</a:t>
                      </a:r>
                      <a:r>
                        <a:rPr lang="en-US" baseline="0" dirty="0" smtClean="0"/>
                        <a:t> physical activity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≤60%</a:t>
                      </a:r>
                      <a:r>
                        <a:rPr lang="en-IN" baseline="0" dirty="0" smtClean="0"/>
                        <a:t> predicted</a:t>
                      </a:r>
                    </a:p>
                    <a:p>
                      <a:r>
                        <a:rPr lang="en-US" baseline="0" dirty="0" smtClean="0"/>
                        <a:t>Variability ›30%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928670"/>
          </a:xfrm>
        </p:spPr>
        <p:txBody>
          <a:bodyPr/>
          <a:lstStyle/>
          <a:p>
            <a:pPr algn="ctr"/>
            <a:r>
              <a:rPr lang="en-US" dirty="0" smtClean="0"/>
              <a:t>Selection of medicine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929718" cy="57864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76474"/>
                <a:gridCol w="6653244"/>
              </a:tblGrid>
              <a:tr h="14466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intermittent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Inhaled SABA  </a:t>
                      </a:r>
                    </a:p>
                    <a:p>
                      <a:r>
                        <a:rPr lang="en-US" dirty="0" smtClean="0"/>
                        <a:t>If needed</a:t>
                      </a:r>
                      <a:r>
                        <a:rPr lang="en-US" baseline="0" dirty="0" smtClean="0"/>
                        <a:t> ›times a weak</a:t>
                      </a:r>
                      <a:endParaRPr lang="en-IN" dirty="0"/>
                    </a:p>
                  </a:txBody>
                  <a:tcPr/>
                </a:tc>
              </a:tr>
              <a:tr h="14466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Mild persistent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Inhaled SABA + inhaled steroids/ mast cell stabilizer/ sustained</a:t>
                      </a:r>
                      <a:r>
                        <a:rPr lang="en-US" baseline="0" dirty="0" smtClean="0"/>
                        <a:t> release of </a:t>
                      </a:r>
                      <a:r>
                        <a:rPr lang="en-US" baseline="0" dirty="0" err="1" smtClean="0"/>
                        <a:t>theophylline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leukotriene</a:t>
                      </a:r>
                      <a:r>
                        <a:rPr lang="en-US" baseline="0" dirty="0" smtClean="0"/>
                        <a:t> modifiers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4466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Moderate persistent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Inhaled SABA+</a:t>
                      </a:r>
                      <a:r>
                        <a:rPr lang="en-US" baseline="0" dirty="0" smtClean="0"/>
                        <a:t> inhaled </a:t>
                      </a:r>
                      <a:r>
                        <a:rPr lang="en-US" baseline="0" dirty="0" err="1" smtClean="0"/>
                        <a:t>sterpids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If needed LABA</a:t>
                      </a:r>
                    </a:p>
                    <a:p>
                      <a:r>
                        <a:rPr lang="en-US" baseline="0" dirty="0" smtClean="0"/>
                        <a:t>Or sustained release of </a:t>
                      </a:r>
                      <a:r>
                        <a:rPr lang="en-US" baseline="0" dirty="0" err="1" smtClean="0"/>
                        <a:t>theophylline</a:t>
                      </a:r>
                      <a:endParaRPr lang="en-US" baseline="0" dirty="0" smtClean="0"/>
                    </a:p>
                  </a:txBody>
                  <a:tcPr/>
                </a:tc>
              </a:tr>
              <a:tr h="14466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Severe persistent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Inhaled SABA +</a:t>
                      </a:r>
                      <a:r>
                        <a:rPr lang="en-US" baseline="0" dirty="0" smtClean="0"/>
                        <a:t> inhaled steroids + LABA/ sustained release of </a:t>
                      </a:r>
                      <a:r>
                        <a:rPr lang="en-US" baseline="0" dirty="0" err="1" smtClean="0"/>
                        <a:t>theophylline</a:t>
                      </a:r>
                      <a:r>
                        <a:rPr lang="en-US" baseline="0" dirty="0" smtClean="0"/>
                        <a:t> + oral low dose </a:t>
                      </a:r>
                      <a:r>
                        <a:rPr lang="en-US" baseline="0" dirty="0" err="1" smtClean="0"/>
                        <a:t>prednisolone</a:t>
                      </a:r>
                      <a:r>
                        <a:rPr lang="en-US" baseline="0" dirty="0" smtClean="0"/>
                        <a:t> on alternate day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Selection of appropriate inhalation device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7529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Metered dose inhaler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Metered dose inhaler  with spacer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Metered dose inhaler  with spacer  with facemask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Dry powder inhaler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nebulizer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pathophysiology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Inflammation</a:t>
            </a:r>
          </a:p>
          <a:p>
            <a:r>
              <a:rPr lang="en-US" sz="4000" dirty="0" smtClean="0"/>
              <a:t>Excessive secretion</a:t>
            </a:r>
          </a:p>
          <a:p>
            <a:r>
              <a:rPr lang="en-US" sz="4000" dirty="0" smtClean="0"/>
              <a:t>Spasm of the smooth muscles of </a:t>
            </a:r>
            <a:r>
              <a:rPr lang="en-US" sz="4000" dirty="0" err="1" smtClean="0"/>
              <a:t>brochi</a:t>
            </a:r>
            <a:endParaRPr lang="en-IN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000108"/>
          </a:xfrm>
        </p:spPr>
        <p:txBody>
          <a:bodyPr/>
          <a:lstStyle/>
          <a:p>
            <a:pPr algn="ctr"/>
            <a:r>
              <a:rPr lang="en-US" dirty="0" smtClean="0"/>
              <a:t>Metered dose inhaler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4138642" cy="528337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71546"/>
            <a:ext cx="4114800" cy="5283379"/>
          </a:xfrm>
        </p:spPr>
        <p:txBody>
          <a:bodyPr/>
          <a:lstStyle/>
          <a:p>
            <a:r>
              <a:rPr lang="en-US" dirty="0" smtClean="0"/>
              <a:t>Delivers fixed amount of medication in aerosol form</a:t>
            </a:r>
          </a:p>
          <a:p>
            <a:r>
              <a:rPr lang="en-US" dirty="0" smtClean="0"/>
              <a:t>Requires co-ordination</a:t>
            </a:r>
          </a:p>
          <a:p>
            <a:r>
              <a:rPr lang="en-US" dirty="0" smtClean="0"/>
              <a:t>Press-breath</a:t>
            </a:r>
          </a:p>
          <a:p>
            <a:r>
              <a:rPr lang="en-US" dirty="0" smtClean="0"/>
              <a:t>Drugs deposited in </a:t>
            </a:r>
            <a:r>
              <a:rPr lang="en-US" dirty="0" err="1" smtClean="0"/>
              <a:t>orop</a:t>
            </a:r>
            <a:r>
              <a:rPr lang="en-IN" dirty="0" err="1" smtClean="0"/>
              <a:t>harynx</a:t>
            </a: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Metered dose inhaler with spacer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4210080" cy="535481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71546"/>
            <a:ext cx="4286280" cy="5357850"/>
          </a:xfrm>
        </p:spPr>
        <p:txBody>
          <a:bodyPr/>
          <a:lstStyle/>
          <a:p>
            <a:r>
              <a:rPr lang="en-US" dirty="0" smtClean="0"/>
              <a:t>Large amount of medication being deposited in lungs with less impaction in </a:t>
            </a:r>
            <a:r>
              <a:rPr lang="en-US" dirty="0" err="1" smtClean="0"/>
              <a:t>oropharynx</a:t>
            </a:r>
            <a:endParaRPr lang="en-US" dirty="0" smtClean="0"/>
          </a:p>
          <a:p>
            <a:r>
              <a:rPr lang="en-US" dirty="0" smtClean="0"/>
              <a:t>Overcome the problem of co-ordination</a:t>
            </a:r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Metered dose </a:t>
            </a:r>
            <a:r>
              <a:rPr lang="en-US" dirty="0" err="1" smtClean="0"/>
              <a:t>inhaler+spacer+facemask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495800" cy="514050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4422"/>
            <a:ext cx="4043362" cy="5140503"/>
          </a:xfrm>
        </p:spPr>
        <p:txBody>
          <a:bodyPr/>
          <a:lstStyle/>
          <a:p>
            <a:r>
              <a:rPr lang="en-US" dirty="0" smtClean="0"/>
              <a:t>For very young infants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000108"/>
          </a:xfrm>
        </p:spPr>
        <p:txBody>
          <a:bodyPr/>
          <a:lstStyle/>
          <a:p>
            <a:pPr algn="ctr"/>
            <a:r>
              <a:rPr lang="en-US" dirty="0" smtClean="0"/>
              <a:t>Dry powder inhaler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000108"/>
            <a:ext cx="4138642" cy="535481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00108"/>
            <a:ext cx="4114800" cy="5354817"/>
          </a:xfrm>
        </p:spPr>
        <p:txBody>
          <a:bodyPr/>
          <a:lstStyle/>
          <a:p>
            <a:r>
              <a:rPr lang="en-US" dirty="0" smtClean="0"/>
              <a:t>Breathe – activated device like </a:t>
            </a:r>
            <a:r>
              <a:rPr lang="en-US" dirty="0" err="1" smtClean="0"/>
              <a:t>rotahalers</a:t>
            </a:r>
            <a:r>
              <a:rPr lang="en-US" dirty="0" smtClean="0"/>
              <a:t>, </a:t>
            </a:r>
            <a:r>
              <a:rPr lang="en-US" dirty="0" err="1" smtClean="0"/>
              <a:t>diskhalers</a:t>
            </a:r>
            <a:r>
              <a:rPr lang="en-US" dirty="0" smtClean="0"/>
              <a:t>, </a:t>
            </a:r>
            <a:r>
              <a:rPr lang="en-US" dirty="0" err="1" smtClean="0"/>
              <a:t>spinhaler</a:t>
            </a:r>
            <a:r>
              <a:rPr lang="en-US" dirty="0" smtClean="0"/>
              <a:t>, </a:t>
            </a:r>
            <a:r>
              <a:rPr lang="en-US" dirty="0" err="1" smtClean="0"/>
              <a:t>turbohaler</a:t>
            </a:r>
            <a:r>
              <a:rPr lang="en-US" dirty="0" smtClean="0"/>
              <a:t> and </a:t>
            </a:r>
            <a:r>
              <a:rPr lang="en-US" dirty="0" err="1" smtClean="0"/>
              <a:t>acuhaler</a:t>
            </a:r>
            <a:endParaRPr lang="en-US" dirty="0" smtClean="0"/>
          </a:p>
          <a:p>
            <a:r>
              <a:rPr lang="en-US" dirty="0" smtClean="0"/>
              <a:t>In children above 4-5 yr of age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Eliminate the need of co-ordination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071546"/>
          </a:xfrm>
        </p:spPr>
        <p:txBody>
          <a:bodyPr/>
          <a:lstStyle/>
          <a:p>
            <a:pPr algn="ctr"/>
            <a:r>
              <a:rPr lang="en-US" dirty="0" smtClean="0"/>
              <a:t>nebulizer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4067204" cy="521194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2984"/>
            <a:ext cx="4114800" cy="5211941"/>
          </a:xfrm>
        </p:spPr>
        <p:txBody>
          <a:bodyPr/>
          <a:lstStyle/>
          <a:p>
            <a:r>
              <a:rPr lang="en-US" dirty="0" smtClean="0"/>
              <a:t>Bulky device</a:t>
            </a:r>
          </a:p>
          <a:p>
            <a:r>
              <a:rPr lang="en-US" dirty="0" err="1" smtClean="0"/>
              <a:t>Commanly</a:t>
            </a:r>
            <a:r>
              <a:rPr lang="en-US" dirty="0" smtClean="0"/>
              <a:t> used in </a:t>
            </a:r>
            <a:r>
              <a:rPr lang="en-US" dirty="0" err="1" smtClean="0"/>
              <a:t>opd</a:t>
            </a:r>
            <a:r>
              <a:rPr lang="en-US" dirty="0" smtClean="0"/>
              <a:t> and hospital practice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en-US" dirty="0" smtClean="0"/>
              <a:t>Monitoring: assessment of control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1" y="928689"/>
          <a:ext cx="8715436" cy="599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/>
                <a:gridCol w="2178859"/>
                <a:gridCol w="2178859"/>
                <a:gridCol w="2178859"/>
              </a:tblGrid>
              <a:tr h="847045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controlled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Partially controlled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uncontrolled</a:t>
                      </a:r>
                      <a:endParaRPr lang="en-IN" dirty="0"/>
                    </a:p>
                  </a:txBody>
                  <a:tcPr/>
                </a:tc>
              </a:tr>
              <a:tr h="847045">
                <a:tc>
                  <a:txBody>
                    <a:bodyPr/>
                    <a:lstStyle/>
                    <a:p>
                      <a:r>
                        <a:rPr lang="en-US" dirty="0" smtClean="0"/>
                        <a:t>Daytime symptoms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</a:p>
                    <a:p>
                      <a:r>
                        <a:rPr lang="en-US" dirty="0" smtClean="0"/>
                        <a:t>≤2 times /weak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›2 times/weak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≥3 features of partially controlled asthma in any weak</a:t>
                      </a:r>
                      <a:endParaRPr lang="en-IN" dirty="0"/>
                    </a:p>
                  </a:txBody>
                  <a:tcPr/>
                </a:tc>
              </a:tr>
              <a:tr h="847045">
                <a:tc>
                  <a:txBody>
                    <a:bodyPr/>
                    <a:lstStyle/>
                    <a:p>
                      <a:r>
                        <a:rPr lang="en-US" dirty="0" smtClean="0"/>
                        <a:t>Limitation of activity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47045">
                <a:tc>
                  <a:txBody>
                    <a:bodyPr/>
                    <a:lstStyle/>
                    <a:p>
                      <a:r>
                        <a:rPr lang="en-US" dirty="0" smtClean="0"/>
                        <a:t>Nocturnal symptoms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47045">
                <a:tc>
                  <a:txBody>
                    <a:bodyPr/>
                    <a:lstStyle/>
                    <a:p>
                      <a:r>
                        <a:rPr lang="en-US" dirty="0" smtClean="0"/>
                        <a:t>Use of bronchodilators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</a:p>
                    <a:p>
                      <a:r>
                        <a:rPr lang="en-US" dirty="0" smtClean="0"/>
                        <a:t>&lt; 2/weak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≥2/weak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47045">
                <a:tc>
                  <a:txBody>
                    <a:bodyPr/>
                    <a:lstStyle/>
                    <a:p>
                      <a:r>
                        <a:rPr lang="en-US" dirty="0" smtClean="0"/>
                        <a:t>Lung function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&lt;80% predicted</a:t>
                      </a:r>
                    </a:p>
                    <a:p>
                      <a:r>
                        <a:rPr lang="en-US" dirty="0" smtClean="0"/>
                        <a:t>Or</a:t>
                      </a:r>
                      <a:r>
                        <a:rPr lang="en-US" baseline="0" dirty="0" smtClean="0"/>
                        <a:t> personal best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47045">
                <a:tc>
                  <a:txBody>
                    <a:bodyPr/>
                    <a:lstStyle/>
                    <a:p>
                      <a:r>
                        <a:rPr lang="en-US" dirty="0" smtClean="0"/>
                        <a:t>exacerbation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≥1/year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143932" cy="1143000"/>
          </a:xfrm>
        </p:spPr>
        <p:txBody>
          <a:bodyPr/>
          <a:lstStyle/>
          <a:p>
            <a:pPr algn="ctr"/>
            <a:r>
              <a:rPr lang="en-US" dirty="0" smtClean="0"/>
              <a:t>pathology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Degranulation</a:t>
            </a:r>
            <a:r>
              <a:rPr lang="en-US" dirty="0" smtClean="0"/>
              <a:t> of mast cells and release of various mediators of inflammation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Airway damage</a:t>
            </a:r>
          </a:p>
          <a:p>
            <a:pPr lvl="8" algn="ctr"/>
            <a:endParaRPr lang="en-US" dirty="0" smtClean="0"/>
          </a:p>
          <a:p>
            <a:pPr algn="ctr"/>
            <a:r>
              <a:rPr lang="en-US" dirty="0" smtClean="0"/>
              <a:t>Epithelial shedding and mucous secretion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Airway inflammation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asthma</a:t>
            </a:r>
          </a:p>
          <a:p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9644892" y="28567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12358742" y="4071942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9429784" y="44291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4572000" y="2714620"/>
            <a:ext cx="714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4572000" y="3571876"/>
            <a:ext cx="7143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9929850" y="3571876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>
            <a:off x="12215866" y="6429372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>
            <a:off x="4572000" y="4214818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4572000" y="5143512"/>
            <a:ext cx="7143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asthma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Atopic (</a:t>
            </a:r>
            <a:r>
              <a:rPr lang="en-US" sz="4000" dirty="0" err="1" smtClean="0"/>
              <a:t>IgE</a:t>
            </a:r>
            <a:r>
              <a:rPr lang="en-US" sz="4000" dirty="0" smtClean="0"/>
              <a:t> mediated)</a:t>
            </a:r>
          </a:p>
          <a:p>
            <a:r>
              <a:rPr lang="en-US" sz="4000" dirty="0" smtClean="0"/>
              <a:t>Non-atopic (non-</a:t>
            </a:r>
            <a:r>
              <a:rPr lang="en-US" sz="4000" dirty="0" err="1" smtClean="0"/>
              <a:t>IgE</a:t>
            </a:r>
            <a:r>
              <a:rPr lang="en-US" sz="4000" dirty="0" smtClean="0"/>
              <a:t> mediated)</a:t>
            </a:r>
          </a:p>
          <a:p>
            <a:r>
              <a:rPr lang="en-US" sz="4000" dirty="0" smtClean="0"/>
              <a:t>Mixed</a:t>
            </a:r>
          </a:p>
          <a:p>
            <a:r>
              <a:rPr lang="en-US" sz="4000" dirty="0" smtClean="0"/>
              <a:t>Exercise induced</a:t>
            </a:r>
          </a:p>
          <a:p>
            <a:r>
              <a:rPr lang="en-US" sz="4000" dirty="0" smtClean="0"/>
              <a:t>Aspirin induced</a:t>
            </a:r>
            <a:endParaRPr lang="en-IN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0"/>
            <a:ext cx="8115328" cy="857232"/>
          </a:xfrm>
        </p:spPr>
        <p:txBody>
          <a:bodyPr/>
          <a:lstStyle/>
          <a:p>
            <a:pPr algn="ctr"/>
            <a:r>
              <a:rPr lang="en-US" dirty="0" smtClean="0"/>
              <a:t>Phases of asthma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785794"/>
            <a:ext cx="5000628" cy="556913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Early reaction</a:t>
            </a:r>
          </a:p>
          <a:p>
            <a:r>
              <a:rPr lang="en-US" sz="2800" dirty="0" smtClean="0"/>
              <a:t>10 min</a:t>
            </a:r>
          </a:p>
          <a:p>
            <a:r>
              <a:rPr lang="en-US" sz="2800" dirty="0" smtClean="0"/>
              <a:t>Release  of histamines , prostaglandins, platelet activating factor, </a:t>
            </a:r>
            <a:r>
              <a:rPr lang="en-US" sz="2800" dirty="0" err="1" smtClean="0"/>
              <a:t>bradykinens</a:t>
            </a:r>
            <a:endParaRPr lang="en-US" sz="2800" dirty="0" smtClean="0"/>
          </a:p>
          <a:p>
            <a:r>
              <a:rPr lang="en-US" sz="2800" dirty="0" smtClean="0"/>
              <a:t>Interaction of allergens with mast cell bound </a:t>
            </a:r>
            <a:r>
              <a:rPr lang="en-US" sz="2800" dirty="0" err="1" smtClean="0"/>
              <a:t>IgE</a:t>
            </a:r>
            <a:endParaRPr lang="en-US" sz="2800" dirty="0" smtClean="0"/>
          </a:p>
          <a:p>
            <a:r>
              <a:rPr lang="en-US" sz="2800" dirty="0" err="1" smtClean="0"/>
              <a:t>Bronchoconstriction</a:t>
            </a:r>
            <a:r>
              <a:rPr lang="en-US" sz="2800" dirty="0" smtClean="0"/>
              <a:t>, mucosal </a:t>
            </a:r>
            <a:r>
              <a:rPr lang="en-US" sz="2800" dirty="0" err="1" smtClean="0"/>
              <a:t>oedema</a:t>
            </a:r>
            <a:r>
              <a:rPr lang="en-US" sz="2800" dirty="0" smtClean="0"/>
              <a:t>, mucous secretion</a:t>
            </a:r>
          </a:p>
          <a:p>
            <a:r>
              <a:rPr lang="en-US" sz="2800" dirty="0" smtClean="0"/>
              <a:t>Airway obstruction</a:t>
            </a:r>
          </a:p>
          <a:p>
            <a:endParaRPr lang="en-IN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43504" y="857232"/>
            <a:ext cx="4000496" cy="54976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Late reaction</a:t>
            </a:r>
          </a:p>
          <a:p>
            <a:r>
              <a:rPr lang="en-US" sz="2800" dirty="0" smtClean="0"/>
              <a:t>In 2/3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of patient</a:t>
            </a:r>
          </a:p>
          <a:p>
            <a:r>
              <a:rPr lang="en-US" sz="2800" dirty="0" smtClean="0"/>
              <a:t>Develops 3-4 hrs later and peaks at 8-12 hr</a:t>
            </a:r>
          </a:p>
          <a:p>
            <a:r>
              <a:rPr lang="en-US" sz="2800" dirty="0" smtClean="0"/>
              <a:t>Airway narrowing  due to inflammatory reaction and mucosal </a:t>
            </a:r>
            <a:r>
              <a:rPr lang="en-US" sz="2800" dirty="0" err="1" smtClean="0"/>
              <a:t>oedema</a:t>
            </a:r>
            <a:endParaRPr lang="en-US" sz="2800" dirty="0" smtClean="0"/>
          </a:p>
          <a:p>
            <a:r>
              <a:rPr lang="en-US" sz="2800" dirty="0" smtClean="0"/>
              <a:t>Clinical asthma</a:t>
            </a:r>
            <a:endParaRPr lang="en-IN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214422"/>
          </a:xfrm>
        </p:spPr>
        <p:txBody>
          <a:bodyPr/>
          <a:lstStyle/>
          <a:p>
            <a:pPr algn="ctr"/>
            <a:r>
              <a:rPr lang="en-US" dirty="0" smtClean="0"/>
              <a:t>Triggers of episodes of asthma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387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Viral infection</a:t>
            </a:r>
          </a:p>
          <a:p>
            <a:r>
              <a:rPr lang="en-US" sz="4000" dirty="0" smtClean="0"/>
              <a:t>Role of exercise</a:t>
            </a:r>
          </a:p>
          <a:p>
            <a:r>
              <a:rPr lang="en-US" sz="4000" dirty="0" err="1" smtClean="0"/>
              <a:t>Wheather</a:t>
            </a:r>
            <a:r>
              <a:rPr lang="en-US" sz="4000" dirty="0" smtClean="0"/>
              <a:t> change</a:t>
            </a:r>
          </a:p>
          <a:p>
            <a:r>
              <a:rPr lang="en-US" sz="4000" dirty="0" smtClean="0"/>
              <a:t>Emotional factor</a:t>
            </a:r>
          </a:p>
          <a:p>
            <a:endParaRPr lang="en-IN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000108"/>
          </a:xfrm>
        </p:spPr>
        <p:txBody>
          <a:bodyPr/>
          <a:lstStyle/>
          <a:p>
            <a:pPr algn="ctr"/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53054"/>
          </a:xfrm>
        </p:spPr>
        <p:txBody>
          <a:bodyPr/>
          <a:lstStyle/>
          <a:p>
            <a:r>
              <a:rPr lang="en-US" dirty="0" err="1" smtClean="0"/>
              <a:t>Traid</a:t>
            </a:r>
            <a:r>
              <a:rPr lang="en-US" dirty="0" smtClean="0"/>
              <a:t> of history: change in season</a:t>
            </a:r>
          </a:p>
          <a:p>
            <a:r>
              <a:rPr lang="en-US" dirty="0" smtClean="0"/>
              <a:t>                             more at night</a:t>
            </a:r>
          </a:p>
          <a:p>
            <a:r>
              <a:rPr lang="en-US" dirty="0" smtClean="0"/>
              <a:t>                             aggravated by exercise</a:t>
            </a:r>
          </a:p>
          <a:p>
            <a:r>
              <a:rPr lang="en-US" dirty="0" smtClean="0"/>
              <a:t>Cold</a:t>
            </a:r>
          </a:p>
          <a:p>
            <a:r>
              <a:rPr lang="en-US" dirty="0" smtClean="0"/>
              <a:t>Bouts of spasmodic cough</a:t>
            </a:r>
          </a:p>
          <a:p>
            <a:r>
              <a:rPr lang="en-US" dirty="0" err="1" smtClean="0"/>
              <a:t>Dyspnoea</a:t>
            </a:r>
            <a:endParaRPr lang="en-US" dirty="0" smtClean="0"/>
          </a:p>
          <a:p>
            <a:r>
              <a:rPr lang="en-US" dirty="0" smtClean="0"/>
              <a:t>Prolonged expiration</a:t>
            </a:r>
          </a:p>
          <a:p>
            <a:r>
              <a:rPr lang="en-US" dirty="0" smtClean="0"/>
              <a:t>Wheezing</a:t>
            </a:r>
          </a:p>
          <a:p>
            <a:r>
              <a:rPr lang="en-US" dirty="0" smtClean="0"/>
              <a:t>Use of accessory muscles of respiration</a:t>
            </a:r>
          </a:p>
          <a:p>
            <a:r>
              <a:rPr lang="en-US" dirty="0" smtClean="0"/>
              <a:t>Sweats profusely</a:t>
            </a:r>
          </a:p>
          <a:p>
            <a:r>
              <a:rPr lang="en-US" dirty="0" err="1" smtClean="0"/>
              <a:t>Cynosis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21429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0388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Restless</a:t>
            </a:r>
          </a:p>
          <a:p>
            <a:r>
              <a:rPr lang="en-US" sz="2800" dirty="0" smtClean="0"/>
              <a:t>Fatigued</a:t>
            </a:r>
          </a:p>
          <a:p>
            <a:r>
              <a:rPr lang="en-US" sz="2800" dirty="0" smtClean="0"/>
              <a:t>Air hunger</a:t>
            </a:r>
          </a:p>
          <a:p>
            <a:r>
              <a:rPr lang="en-US" sz="2800" dirty="0" smtClean="0"/>
              <a:t>Cardiac  arrhythmias</a:t>
            </a:r>
          </a:p>
          <a:p>
            <a:r>
              <a:rPr lang="en-US" sz="2800" dirty="0" err="1" smtClean="0"/>
              <a:t>Pulsus</a:t>
            </a:r>
            <a:r>
              <a:rPr lang="en-US" sz="2800" dirty="0" smtClean="0"/>
              <a:t> </a:t>
            </a:r>
            <a:r>
              <a:rPr lang="en-US" sz="2800" dirty="0" err="1" smtClean="0"/>
              <a:t>paradoxus</a:t>
            </a:r>
            <a:endParaRPr lang="en-US" sz="2800" dirty="0" smtClean="0"/>
          </a:p>
          <a:p>
            <a:endParaRPr lang="en-US" sz="2800" dirty="0" smtClean="0"/>
          </a:p>
          <a:p>
            <a:endParaRPr lang="en-IN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853</Words>
  <Application>Microsoft Office PowerPoint</Application>
  <PresentationFormat>On-screen Show (4:3)</PresentationFormat>
  <Paragraphs>249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Childhood bronchial asthma</vt:lpstr>
      <vt:lpstr>Bronchial asthma</vt:lpstr>
      <vt:lpstr>pathophysiology</vt:lpstr>
      <vt:lpstr>pathology</vt:lpstr>
      <vt:lpstr>Types of asthma</vt:lpstr>
      <vt:lpstr>Phases of asthma</vt:lpstr>
      <vt:lpstr>Triggers of episodes of asthma</vt:lpstr>
      <vt:lpstr>Clinical features</vt:lpstr>
      <vt:lpstr>PowerPoint Presentation</vt:lpstr>
      <vt:lpstr>Status asthmaticus</vt:lpstr>
      <vt:lpstr>diagnosis</vt:lpstr>
      <vt:lpstr>investigations</vt:lpstr>
      <vt:lpstr>Pulmonary function test</vt:lpstr>
      <vt:lpstr>Absolute eosinophil count</vt:lpstr>
      <vt:lpstr>Chest X-ray film</vt:lpstr>
      <vt:lpstr>Differential diagnosis</vt:lpstr>
      <vt:lpstr>Management</vt:lpstr>
      <vt:lpstr>Identification and elimination of exacerbating factors</vt:lpstr>
      <vt:lpstr>pharmacotherapy</vt:lpstr>
      <vt:lpstr>Bronchodilators</vt:lpstr>
      <vt:lpstr>PowerPoint Presentation</vt:lpstr>
      <vt:lpstr>corticosteroids</vt:lpstr>
      <vt:lpstr>Mast cell stabilizers</vt:lpstr>
      <vt:lpstr>Leukotriene modifier</vt:lpstr>
      <vt:lpstr>Theophylline</vt:lpstr>
      <vt:lpstr>Pharmacological Management</vt:lpstr>
      <vt:lpstr>Classification according to severity</vt:lpstr>
      <vt:lpstr>Selection of medicine</vt:lpstr>
      <vt:lpstr>Selection of appropriate inhalation device</vt:lpstr>
      <vt:lpstr>Metered dose inhaler</vt:lpstr>
      <vt:lpstr>Metered dose inhaler with spacer</vt:lpstr>
      <vt:lpstr>Metered dose inhaler+spacer+facemask</vt:lpstr>
      <vt:lpstr>Dry powder inhaler</vt:lpstr>
      <vt:lpstr>nebulizer</vt:lpstr>
      <vt:lpstr>Monitoring: assessment of 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bronchial asthma</dc:title>
  <dc:creator>admin1</dc:creator>
  <cp:lastModifiedBy>user</cp:lastModifiedBy>
  <cp:revision>21</cp:revision>
  <dcterms:created xsi:type="dcterms:W3CDTF">2015-09-28T09:20:36Z</dcterms:created>
  <dcterms:modified xsi:type="dcterms:W3CDTF">2020-05-17T11:03:09Z</dcterms:modified>
</cp:coreProperties>
</file>