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DF8B2-1E13-044E-F7C3-EFF08BB920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4FFACB9-2199-957A-B624-585AC169E4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07AA43A-23BF-F927-B0A8-97B4C1F8B95E}"/>
              </a:ext>
            </a:extLst>
          </p:cNvPr>
          <p:cNvSpPr>
            <a:spLocks noGrp="1"/>
          </p:cNvSpPr>
          <p:nvPr>
            <p:ph type="dt" sz="half" idx="10"/>
          </p:nvPr>
        </p:nvSpPr>
        <p:spPr/>
        <p:txBody>
          <a:bodyPr/>
          <a:lstStyle/>
          <a:p>
            <a:fld id="{E15C7B61-FDBB-48AD-8B48-7E9B24E864DE}" type="datetimeFigureOut">
              <a:rPr lang="en-IN" smtClean="0"/>
              <a:t>25-03-2023</a:t>
            </a:fld>
            <a:endParaRPr lang="en-IN"/>
          </a:p>
        </p:txBody>
      </p:sp>
      <p:sp>
        <p:nvSpPr>
          <p:cNvPr id="5" name="Footer Placeholder 4">
            <a:extLst>
              <a:ext uri="{FF2B5EF4-FFF2-40B4-BE49-F238E27FC236}">
                <a16:creationId xmlns:a16="http://schemas.microsoft.com/office/drawing/2014/main" id="{A48930A3-E0AF-5284-FE57-E8C92FF6412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65929C4-4A8C-0030-565E-BF69FA735E27}"/>
              </a:ext>
            </a:extLst>
          </p:cNvPr>
          <p:cNvSpPr>
            <a:spLocks noGrp="1"/>
          </p:cNvSpPr>
          <p:nvPr>
            <p:ph type="sldNum" sz="quarter" idx="12"/>
          </p:nvPr>
        </p:nvSpPr>
        <p:spPr/>
        <p:txBody>
          <a:bodyPr/>
          <a:lstStyle/>
          <a:p>
            <a:fld id="{21CB074D-F06A-436B-A612-10BAE24DEE13}" type="slidenum">
              <a:rPr lang="en-IN" smtClean="0"/>
              <a:t>‹#›</a:t>
            </a:fld>
            <a:endParaRPr lang="en-IN"/>
          </a:p>
        </p:txBody>
      </p:sp>
    </p:spTree>
    <p:extLst>
      <p:ext uri="{BB962C8B-B14F-4D97-AF65-F5344CB8AC3E}">
        <p14:creationId xmlns:p14="http://schemas.microsoft.com/office/powerpoint/2010/main" val="654849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F2158-D775-B442-F6D2-0142E1F859B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2C9DA07-6556-90F6-91B0-D65E3DA9B2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64AF7FB-2B63-6051-769B-7C4209C34712}"/>
              </a:ext>
            </a:extLst>
          </p:cNvPr>
          <p:cNvSpPr>
            <a:spLocks noGrp="1"/>
          </p:cNvSpPr>
          <p:nvPr>
            <p:ph type="dt" sz="half" idx="10"/>
          </p:nvPr>
        </p:nvSpPr>
        <p:spPr/>
        <p:txBody>
          <a:bodyPr/>
          <a:lstStyle/>
          <a:p>
            <a:fld id="{E15C7B61-FDBB-48AD-8B48-7E9B24E864DE}" type="datetimeFigureOut">
              <a:rPr lang="en-IN" smtClean="0"/>
              <a:t>25-03-2023</a:t>
            </a:fld>
            <a:endParaRPr lang="en-IN"/>
          </a:p>
        </p:txBody>
      </p:sp>
      <p:sp>
        <p:nvSpPr>
          <p:cNvPr id="5" name="Footer Placeholder 4">
            <a:extLst>
              <a:ext uri="{FF2B5EF4-FFF2-40B4-BE49-F238E27FC236}">
                <a16:creationId xmlns:a16="http://schemas.microsoft.com/office/drawing/2014/main" id="{8073645D-AD11-1478-530E-DF5F2B794DB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8E77328-1B56-B71C-1E7C-99CF4C0720A1}"/>
              </a:ext>
            </a:extLst>
          </p:cNvPr>
          <p:cNvSpPr>
            <a:spLocks noGrp="1"/>
          </p:cNvSpPr>
          <p:nvPr>
            <p:ph type="sldNum" sz="quarter" idx="12"/>
          </p:nvPr>
        </p:nvSpPr>
        <p:spPr/>
        <p:txBody>
          <a:bodyPr/>
          <a:lstStyle/>
          <a:p>
            <a:fld id="{21CB074D-F06A-436B-A612-10BAE24DEE13}" type="slidenum">
              <a:rPr lang="en-IN" smtClean="0"/>
              <a:t>‹#›</a:t>
            </a:fld>
            <a:endParaRPr lang="en-IN"/>
          </a:p>
        </p:txBody>
      </p:sp>
    </p:spTree>
    <p:extLst>
      <p:ext uri="{BB962C8B-B14F-4D97-AF65-F5344CB8AC3E}">
        <p14:creationId xmlns:p14="http://schemas.microsoft.com/office/powerpoint/2010/main" val="2250398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DFFC19-3ACE-2BE5-D7EB-94CF4CEA60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FDF2478-6AAE-682B-3A11-B6823BB0EC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0A5609C-A487-AC64-30E8-7BF4F36ADEA0}"/>
              </a:ext>
            </a:extLst>
          </p:cNvPr>
          <p:cNvSpPr>
            <a:spLocks noGrp="1"/>
          </p:cNvSpPr>
          <p:nvPr>
            <p:ph type="dt" sz="half" idx="10"/>
          </p:nvPr>
        </p:nvSpPr>
        <p:spPr/>
        <p:txBody>
          <a:bodyPr/>
          <a:lstStyle/>
          <a:p>
            <a:fld id="{E15C7B61-FDBB-48AD-8B48-7E9B24E864DE}" type="datetimeFigureOut">
              <a:rPr lang="en-IN" smtClean="0"/>
              <a:t>25-03-2023</a:t>
            </a:fld>
            <a:endParaRPr lang="en-IN"/>
          </a:p>
        </p:txBody>
      </p:sp>
      <p:sp>
        <p:nvSpPr>
          <p:cNvPr id="5" name="Footer Placeholder 4">
            <a:extLst>
              <a:ext uri="{FF2B5EF4-FFF2-40B4-BE49-F238E27FC236}">
                <a16:creationId xmlns:a16="http://schemas.microsoft.com/office/drawing/2014/main" id="{CD9AE0D7-B7BE-2C01-48C7-C6639C6FEEB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869B552-FE70-AE0C-12F4-DBF9351D8C5C}"/>
              </a:ext>
            </a:extLst>
          </p:cNvPr>
          <p:cNvSpPr>
            <a:spLocks noGrp="1"/>
          </p:cNvSpPr>
          <p:nvPr>
            <p:ph type="sldNum" sz="quarter" idx="12"/>
          </p:nvPr>
        </p:nvSpPr>
        <p:spPr/>
        <p:txBody>
          <a:bodyPr/>
          <a:lstStyle/>
          <a:p>
            <a:fld id="{21CB074D-F06A-436B-A612-10BAE24DEE13}" type="slidenum">
              <a:rPr lang="en-IN" smtClean="0"/>
              <a:t>‹#›</a:t>
            </a:fld>
            <a:endParaRPr lang="en-IN"/>
          </a:p>
        </p:txBody>
      </p:sp>
    </p:spTree>
    <p:extLst>
      <p:ext uri="{BB962C8B-B14F-4D97-AF65-F5344CB8AC3E}">
        <p14:creationId xmlns:p14="http://schemas.microsoft.com/office/powerpoint/2010/main" val="2599508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7908B-0E07-4F1A-F0BD-05DEC28DDB3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7BFF704-717F-5638-B675-93186C7574D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D3134FB-C135-EEC4-7FBD-AFEA57E8532A}"/>
              </a:ext>
            </a:extLst>
          </p:cNvPr>
          <p:cNvSpPr>
            <a:spLocks noGrp="1"/>
          </p:cNvSpPr>
          <p:nvPr>
            <p:ph type="dt" sz="half" idx="10"/>
          </p:nvPr>
        </p:nvSpPr>
        <p:spPr/>
        <p:txBody>
          <a:bodyPr/>
          <a:lstStyle/>
          <a:p>
            <a:fld id="{E15C7B61-FDBB-48AD-8B48-7E9B24E864DE}" type="datetimeFigureOut">
              <a:rPr lang="en-IN" smtClean="0"/>
              <a:t>25-03-2023</a:t>
            </a:fld>
            <a:endParaRPr lang="en-IN"/>
          </a:p>
        </p:txBody>
      </p:sp>
      <p:sp>
        <p:nvSpPr>
          <p:cNvPr id="5" name="Footer Placeholder 4">
            <a:extLst>
              <a:ext uri="{FF2B5EF4-FFF2-40B4-BE49-F238E27FC236}">
                <a16:creationId xmlns:a16="http://schemas.microsoft.com/office/drawing/2014/main" id="{45E7CB84-1A6E-122B-A7EC-E914FE054EF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6369D3B-27C2-BC45-7F3C-FF49FF8068E8}"/>
              </a:ext>
            </a:extLst>
          </p:cNvPr>
          <p:cNvSpPr>
            <a:spLocks noGrp="1"/>
          </p:cNvSpPr>
          <p:nvPr>
            <p:ph type="sldNum" sz="quarter" idx="12"/>
          </p:nvPr>
        </p:nvSpPr>
        <p:spPr/>
        <p:txBody>
          <a:bodyPr/>
          <a:lstStyle/>
          <a:p>
            <a:fld id="{21CB074D-F06A-436B-A612-10BAE24DEE13}" type="slidenum">
              <a:rPr lang="en-IN" smtClean="0"/>
              <a:t>‹#›</a:t>
            </a:fld>
            <a:endParaRPr lang="en-IN"/>
          </a:p>
        </p:txBody>
      </p:sp>
    </p:spTree>
    <p:extLst>
      <p:ext uri="{BB962C8B-B14F-4D97-AF65-F5344CB8AC3E}">
        <p14:creationId xmlns:p14="http://schemas.microsoft.com/office/powerpoint/2010/main" val="3934068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D2FC0-2041-6DC5-1189-555F61EB86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BF78FB1-9FD2-5424-3CEF-BB77E85E16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FAE5E1-7EEF-5F14-ADC0-F32BF2E64112}"/>
              </a:ext>
            </a:extLst>
          </p:cNvPr>
          <p:cNvSpPr>
            <a:spLocks noGrp="1"/>
          </p:cNvSpPr>
          <p:nvPr>
            <p:ph type="dt" sz="half" idx="10"/>
          </p:nvPr>
        </p:nvSpPr>
        <p:spPr/>
        <p:txBody>
          <a:bodyPr/>
          <a:lstStyle/>
          <a:p>
            <a:fld id="{E15C7B61-FDBB-48AD-8B48-7E9B24E864DE}" type="datetimeFigureOut">
              <a:rPr lang="en-IN" smtClean="0"/>
              <a:t>25-03-2023</a:t>
            </a:fld>
            <a:endParaRPr lang="en-IN"/>
          </a:p>
        </p:txBody>
      </p:sp>
      <p:sp>
        <p:nvSpPr>
          <p:cNvPr id="5" name="Footer Placeholder 4">
            <a:extLst>
              <a:ext uri="{FF2B5EF4-FFF2-40B4-BE49-F238E27FC236}">
                <a16:creationId xmlns:a16="http://schemas.microsoft.com/office/drawing/2014/main" id="{80607458-654A-8186-EF26-8573E8BAE8E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3B87DB3-176C-7903-5470-D304B6A155FF}"/>
              </a:ext>
            </a:extLst>
          </p:cNvPr>
          <p:cNvSpPr>
            <a:spLocks noGrp="1"/>
          </p:cNvSpPr>
          <p:nvPr>
            <p:ph type="sldNum" sz="quarter" idx="12"/>
          </p:nvPr>
        </p:nvSpPr>
        <p:spPr/>
        <p:txBody>
          <a:bodyPr/>
          <a:lstStyle/>
          <a:p>
            <a:fld id="{21CB074D-F06A-436B-A612-10BAE24DEE13}" type="slidenum">
              <a:rPr lang="en-IN" smtClean="0"/>
              <a:t>‹#›</a:t>
            </a:fld>
            <a:endParaRPr lang="en-IN"/>
          </a:p>
        </p:txBody>
      </p:sp>
    </p:spTree>
    <p:extLst>
      <p:ext uri="{BB962C8B-B14F-4D97-AF65-F5344CB8AC3E}">
        <p14:creationId xmlns:p14="http://schemas.microsoft.com/office/powerpoint/2010/main" val="3234689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6F7A-1E2C-5CC8-8E08-FD92F8BE4DE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0DA19EF-A697-9221-E62B-44B6F7A258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B57F59E-9B0B-F7B4-9452-1237024B73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294065B-2758-BF86-1503-B003ED4AC491}"/>
              </a:ext>
            </a:extLst>
          </p:cNvPr>
          <p:cNvSpPr>
            <a:spLocks noGrp="1"/>
          </p:cNvSpPr>
          <p:nvPr>
            <p:ph type="dt" sz="half" idx="10"/>
          </p:nvPr>
        </p:nvSpPr>
        <p:spPr/>
        <p:txBody>
          <a:bodyPr/>
          <a:lstStyle/>
          <a:p>
            <a:fld id="{E15C7B61-FDBB-48AD-8B48-7E9B24E864DE}" type="datetimeFigureOut">
              <a:rPr lang="en-IN" smtClean="0"/>
              <a:t>25-03-2023</a:t>
            </a:fld>
            <a:endParaRPr lang="en-IN"/>
          </a:p>
        </p:txBody>
      </p:sp>
      <p:sp>
        <p:nvSpPr>
          <p:cNvPr id="6" name="Footer Placeholder 5">
            <a:extLst>
              <a:ext uri="{FF2B5EF4-FFF2-40B4-BE49-F238E27FC236}">
                <a16:creationId xmlns:a16="http://schemas.microsoft.com/office/drawing/2014/main" id="{57D73DB3-8B9F-D74D-1BF5-8BC8972B4FE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8C42905-8B57-8A86-3FFA-4B9AE0D23C29}"/>
              </a:ext>
            </a:extLst>
          </p:cNvPr>
          <p:cNvSpPr>
            <a:spLocks noGrp="1"/>
          </p:cNvSpPr>
          <p:nvPr>
            <p:ph type="sldNum" sz="quarter" idx="12"/>
          </p:nvPr>
        </p:nvSpPr>
        <p:spPr/>
        <p:txBody>
          <a:bodyPr/>
          <a:lstStyle/>
          <a:p>
            <a:fld id="{21CB074D-F06A-436B-A612-10BAE24DEE13}" type="slidenum">
              <a:rPr lang="en-IN" smtClean="0"/>
              <a:t>‹#›</a:t>
            </a:fld>
            <a:endParaRPr lang="en-IN"/>
          </a:p>
        </p:txBody>
      </p:sp>
    </p:spTree>
    <p:extLst>
      <p:ext uri="{BB962C8B-B14F-4D97-AF65-F5344CB8AC3E}">
        <p14:creationId xmlns:p14="http://schemas.microsoft.com/office/powerpoint/2010/main" val="181956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4E6A8-A6A3-8AFE-0103-E418FBAB469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8D1D5C3-BC39-A7A5-DD58-77DCD75590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CDDF87-94F4-9905-5986-185DD76E5A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2CF6271-96B5-B277-F1DF-C091859B39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09A35F-2EBE-878A-5124-F9B9440077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5B8F8B4-CB2A-2410-4F37-D1768ABAA592}"/>
              </a:ext>
            </a:extLst>
          </p:cNvPr>
          <p:cNvSpPr>
            <a:spLocks noGrp="1"/>
          </p:cNvSpPr>
          <p:nvPr>
            <p:ph type="dt" sz="half" idx="10"/>
          </p:nvPr>
        </p:nvSpPr>
        <p:spPr/>
        <p:txBody>
          <a:bodyPr/>
          <a:lstStyle/>
          <a:p>
            <a:fld id="{E15C7B61-FDBB-48AD-8B48-7E9B24E864DE}" type="datetimeFigureOut">
              <a:rPr lang="en-IN" smtClean="0"/>
              <a:t>25-03-2023</a:t>
            </a:fld>
            <a:endParaRPr lang="en-IN"/>
          </a:p>
        </p:txBody>
      </p:sp>
      <p:sp>
        <p:nvSpPr>
          <p:cNvPr id="8" name="Footer Placeholder 7">
            <a:extLst>
              <a:ext uri="{FF2B5EF4-FFF2-40B4-BE49-F238E27FC236}">
                <a16:creationId xmlns:a16="http://schemas.microsoft.com/office/drawing/2014/main" id="{269068FE-42AF-3EB3-E7A3-EE6F45556504}"/>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25BE804-ECB8-AA38-B4B8-9A39F5A5206F}"/>
              </a:ext>
            </a:extLst>
          </p:cNvPr>
          <p:cNvSpPr>
            <a:spLocks noGrp="1"/>
          </p:cNvSpPr>
          <p:nvPr>
            <p:ph type="sldNum" sz="quarter" idx="12"/>
          </p:nvPr>
        </p:nvSpPr>
        <p:spPr/>
        <p:txBody>
          <a:bodyPr/>
          <a:lstStyle/>
          <a:p>
            <a:fld id="{21CB074D-F06A-436B-A612-10BAE24DEE13}" type="slidenum">
              <a:rPr lang="en-IN" smtClean="0"/>
              <a:t>‹#›</a:t>
            </a:fld>
            <a:endParaRPr lang="en-IN"/>
          </a:p>
        </p:txBody>
      </p:sp>
    </p:spTree>
    <p:extLst>
      <p:ext uri="{BB962C8B-B14F-4D97-AF65-F5344CB8AC3E}">
        <p14:creationId xmlns:p14="http://schemas.microsoft.com/office/powerpoint/2010/main" val="4185821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0957-EBF2-CC40-20D1-A88D0B94B8F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8CE0C45-C231-1B0A-43CA-E238FA0A9669}"/>
              </a:ext>
            </a:extLst>
          </p:cNvPr>
          <p:cNvSpPr>
            <a:spLocks noGrp="1"/>
          </p:cNvSpPr>
          <p:nvPr>
            <p:ph type="dt" sz="half" idx="10"/>
          </p:nvPr>
        </p:nvSpPr>
        <p:spPr/>
        <p:txBody>
          <a:bodyPr/>
          <a:lstStyle/>
          <a:p>
            <a:fld id="{E15C7B61-FDBB-48AD-8B48-7E9B24E864DE}" type="datetimeFigureOut">
              <a:rPr lang="en-IN" smtClean="0"/>
              <a:t>25-03-2023</a:t>
            </a:fld>
            <a:endParaRPr lang="en-IN"/>
          </a:p>
        </p:txBody>
      </p:sp>
      <p:sp>
        <p:nvSpPr>
          <p:cNvPr id="4" name="Footer Placeholder 3">
            <a:extLst>
              <a:ext uri="{FF2B5EF4-FFF2-40B4-BE49-F238E27FC236}">
                <a16:creationId xmlns:a16="http://schemas.microsoft.com/office/drawing/2014/main" id="{23B0DADC-1DAE-5192-E50E-A090388AABD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7EA87797-B5FD-857E-C573-244881051187}"/>
              </a:ext>
            </a:extLst>
          </p:cNvPr>
          <p:cNvSpPr>
            <a:spLocks noGrp="1"/>
          </p:cNvSpPr>
          <p:nvPr>
            <p:ph type="sldNum" sz="quarter" idx="12"/>
          </p:nvPr>
        </p:nvSpPr>
        <p:spPr/>
        <p:txBody>
          <a:bodyPr/>
          <a:lstStyle/>
          <a:p>
            <a:fld id="{21CB074D-F06A-436B-A612-10BAE24DEE13}" type="slidenum">
              <a:rPr lang="en-IN" smtClean="0"/>
              <a:t>‹#›</a:t>
            </a:fld>
            <a:endParaRPr lang="en-IN"/>
          </a:p>
        </p:txBody>
      </p:sp>
    </p:spTree>
    <p:extLst>
      <p:ext uri="{BB962C8B-B14F-4D97-AF65-F5344CB8AC3E}">
        <p14:creationId xmlns:p14="http://schemas.microsoft.com/office/powerpoint/2010/main" val="4155349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A64068-381F-594A-1867-61409CA7769C}"/>
              </a:ext>
            </a:extLst>
          </p:cNvPr>
          <p:cNvSpPr>
            <a:spLocks noGrp="1"/>
          </p:cNvSpPr>
          <p:nvPr>
            <p:ph type="dt" sz="half" idx="10"/>
          </p:nvPr>
        </p:nvSpPr>
        <p:spPr/>
        <p:txBody>
          <a:bodyPr/>
          <a:lstStyle/>
          <a:p>
            <a:fld id="{E15C7B61-FDBB-48AD-8B48-7E9B24E864DE}" type="datetimeFigureOut">
              <a:rPr lang="en-IN" smtClean="0"/>
              <a:t>25-03-2023</a:t>
            </a:fld>
            <a:endParaRPr lang="en-IN"/>
          </a:p>
        </p:txBody>
      </p:sp>
      <p:sp>
        <p:nvSpPr>
          <p:cNvPr id="3" name="Footer Placeholder 2">
            <a:extLst>
              <a:ext uri="{FF2B5EF4-FFF2-40B4-BE49-F238E27FC236}">
                <a16:creationId xmlns:a16="http://schemas.microsoft.com/office/drawing/2014/main" id="{0C90777F-E939-4608-DBB6-16AB0FA8C34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A77D7F8-2962-F36B-9A27-6BBC89BD8D45}"/>
              </a:ext>
            </a:extLst>
          </p:cNvPr>
          <p:cNvSpPr>
            <a:spLocks noGrp="1"/>
          </p:cNvSpPr>
          <p:nvPr>
            <p:ph type="sldNum" sz="quarter" idx="12"/>
          </p:nvPr>
        </p:nvSpPr>
        <p:spPr/>
        <p:txBody>
          <a:bodyPr/>
          <a:lstStyle/>
          <a:p>
            <a:fld id="{21CB074D-F06A-436B-A612-10BAE24DEE13}" type="slidenum">
              <a:rPr lang="en-IN" smtClean="0"/>
              <a:t>‹#›</a:t>
            </a:fld>
            <a:endParaRPr lang="en-IN"/>
          </a:p>
        </p:txBody>
      </p:sp>
    </p:spTree>
    <p:extLst>
      <p:ext uri="{BB962C8B-B14F-4D97-AF65-F5344CB8AC3E}">
        <p14:creationId xmlns:p14="http://schemas.microsoft.com/office/powerpoint/2010/main" val="3580775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1B6C0-6550-9A06-1212-4C9007C339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C4B59E7-CACB-8804-0565-D097762565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753E7D3B-8880-876A-DEB5-F8F2C10F41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127DF3-B9A7-8CC3-E385-9730DEAAA809}"/>
              </a:ext>
            </a:extLst>
          </p:cNvPr>
          <p:cNvSpPr>
            <a:spLocks noGrp="1"/>
          </p:cNvSpPr>
          <p:nvPr>
            <p:ph type="dt" sz="half" idx="10"/>
          </p:nvPr>
        </p:nvSpPr>
        <p:spPr/>
        <p:txBody>
          <a:bodyPr/>
          <a:lstStyle/>
          <a:p>
            <a:fld id="{E15C7B61-FDBB-48AD-8B48-7E9B24E864DE}" type="datetimeFigureOut">
              <a:rPr lang="en-IN" smtClean="0"/>
              <a:t>25-03-2023</a:t>
            </a:fld>
            <a:endParaRPr lang="en-IN"/>
          </a:p>
        </p:txBody>
      </p:sp>
      <p:sp>
        <p:nvSpPr>
          <p:cNvPr id="6" name="Footer Placeholder 5">
            <a:extLst>
              <a:ext uri="{FF2B5EF4-FFF2-40B4-BE49-F238E27FC236}">
                <a16:creationId xmlns:a16="http://schemas.microsoft.com/office/drawing/2014/main" id="{B5B080FE-0D58-FE5C-11B2-8CC79944A20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8405F12-7AC2-5E6E-ECDC-6307FD921775}"/>
              </a:ext>
            </a:extLst>
          </p:cNvPr>
          <p:cNvSpPr>
            <a:spLocks noGrp="1"/>
          </p:cNvSpPr>
          <p:nvPr>
            <p:ph type="sldNum" sz="quarter" idx="12"/>
          </p:nvPr>
        </p:nvSpPr>
        <p:spPr/>
        <p:txBody>
          <a:bodyPr/>
          <a:lstStyle/>
          <a:p>
            <a:fld id="{21CB074D-F06A-436B-A612-10BAE24DEE13}" type="slidenum">
              <a:rPr lang="en-IN" smtClean="0"/>
              <a:t>‹#›</a:t>
            </a:fld>
            <a:endParaRPr lang="en-IN"/>
          </a:p>
        </p:txBody>
      </p:sp>
    </p:spTree>
    <p:extLst>
      <p:ext uri="{BB962C8B-B14F-4D97-AF65-F5344CB8AC3E}">
        <p14:creationId xmlns:p14="http://schemas.microsoft.com/office/powerpoint/2010/main" val="1427423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37D11-E6A8-F9B3-1B38-5DF91D5FD5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419E29EB-9DD0-C286-481D-35781B3CA8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A34513D-9EEB-4B68-66EB-8AF2D3C8C9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9781BE-6CF5-E83C-2A7B-97A7C17F13AA}"/>
              </a:ext>
            </a:extLst>
          </p:cNvPr>
          <p:cNvSpPr>
            <a:spLocks noGrp="1"/>
          </p:cNvSpPr>
          <p:nvPr>
            <p:ph type="dt" sz="half" idx="10"/>
          </p:nvPr>
        </p:nvSpPr>
        <p:spPr/>
        <p:txBody>
          <a:bodyPr/>
          <a:lstStyle/>
          <a:p>
            <a:fld id="{E15C7B61-FDBB-48AD-8B48-7E9B24E864DE}" type="datetimeFigureOut">
              <a:rPr lang="en-IN" smtClean="0"/>
              <a:t>25-03-2023</a:t>
            </a:fld>
            <a:endParaRPr lang="en-IN"/>
          </a:p>
        </p:txBody>
      </p:sp>
      <p:sp>
        <p:nvSpPr>
          <p:cNvPr id="6" name="Footer Placeholder 5">
            <a:extLst>
              <a:ext uri="{FF2B5EF4-FFF2-40B4-BE49-F238E27FC236}">
                <a16:creationId xmlns:a16="http://schemas.microsoft.com/office/drawing/2014/main" id="{A42C56B8-529C-1EC1-08F1-237055E0CD4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9C7A61B-FE58-3B88-ED21-787443B0DEF1}"/>
              </a:ext>
            </a:extLst>
          </p:cNvPr>
          <p:cNvSpPr>
            <a:spLocks noGrp="1"/>
          </p:cNvSpPr>
          <p:nvPr>
            <p:ph type="sldNum" sz="quarter" idx="12"/>
          </p:nvPr>
        </p:nvSpPr>
        <p:spPr/>
        <p:txBody>
          <a:bodyPr/>
          <a:lstStyle/>
          <a:p>
            <a:fld id="{21CB074D-F06A-436B-A612-10BAE24DEE13}" type="slidenum">
              <a:rPr lang="en-IN" smtClean="0"/>
              <a:t>‹#›</a:t>
            </a:fld>
            <a:endParaRPr lang="en-IN"/>
          </a:p>
        </p:txBody>
      </p:sp>
    </p:spTree>
    <p:extLst>
      <p:ext uri="{BB962C8B-B14F-4D97-AF65-F5344CB8AC3E}">
        <p14:creationId xmlns:p14="http://schemas.microsoft.com/office/powerpoint/2010/main" val="2926647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B30182-B8E8-A5A8-4DA3-82A6230B73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7C5F6A3-24A4-C222-AE67-A3FF87B0E2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9DE8379-7144-0AA6-CDD4-F1FE33ACCB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5C7B61-FDBB-48AD-8B48-7E9B24E864DE}" type="datetimeFigureOut">
              <a:rPr lang="en-IN" smtClean="0"/>
              <a:t>25-03-2023</a:t>
            </a:fld>
            <a:endParaRPr lang="en-IN"/>
          </a:p>
        </p:txBody>
      </p:sp>
      <p:sp>
        <p:nvSpPr>
          <p:cNvPr id="5" name="Footer Placeholder 4">
            <a:extLst>
              <a:ext uri="{FF2B5EF4-FFF2-40B4-BE49-F238E27FC236}">
                <a16:creationId xmlns:a16="http://schemas.microsoft.com/office/drawing/2014/main" id="{526AAA22-6386-ACA8-ABBC-F9F7F556C2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8A2CC46-D6C1-A787-2D25-63D277198D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CB074D-F06A-436B-A612-10BAE24DEE13}" type="slidenum">
              <a:rPr lang="en-IN" smtClean="0"/>
              <a:t>‹#›</a:t>
            </a:fld>
            <a:endParaRPr lang="en-IN"/>
          </a:p>
        </p:txBody>
      </p:sp>
    </p:spTree>
    <p:extLst>
      <p:ext uri="{BB962C8B-B14F-4D97-AF65-F5344CB8AC3E}">
        <p14:creationId xmlns:p14="http://schemas.microsoft.com/office/powerpoint/2010/main" val="3570889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ED4A8-2BD9-0EC9-9B80-8821EACD2A2F}"/>
              </a:ext>
            </a:extLst>
          </p:cNvPr>
          <p:cNvSpPr>
            <a:spLocks noGrp="1"/>
          </p:cNvSpPr>
          <p:nvPr>
            <p:ph type="ctrTitle"/>
          </p:nvPr>
        </p:nvSpPr>
        <p:spPr>
          <a:xfrm>
            <a:off x="1524000" y="1122363"/>
            <a:ext cx="9144000" cy="1475063"/>
          </a:xfrm>
        </p:spPr>
        <p:txBody>
          <a:bodyPr/>
          <a:lstStyle/>
          <a:p>
            <a:r>
              <a:rPr lang="en-US" dirty="0"/>
              <a:t>PORTAL HYPERTENSION</a:t>
            </a:r>
            <a:endParaRPr lang="en-IN" dirty="0"/>
          </a:p>
        </p:txBody>
      </p:sp>
      <p:sp>
        <p:nvSpPr>
          <p:cNvPr id="3" name="Subtitle 2">
            <a:extLst>
              <a:ext uri="{FF2B5EF4-FFF2-40B4-BE49-F238E27FC236}">
                <a16:creationId xmlns:a16="http://schemas.microsoft.com/office/drawing/2014/main" id="{1DE3BFB6-B613-01ED-44CB-86A3E404AA6F}"/>
              </a:ext>
            </a:extLst>
          </p:cNvPr>
          <p:cNvSpPr>
            <a:spLocks noGrp="1"/>
          </p:cNvSpPr>
          <p:nvPr>
            <p:ph type="subTitle" idx="1"/>
          </p:nvPr>
        </p:nvSpPr>
        <p:spPr/>
        <p:txBody>
          <a:bodyPr/>
          <a:lstStyle/>
          <a:p>
            <a:r>
              <a:rPr lang="en-US" dirty="0"/>
              <a:t>Presented by: </a:t>
            </a:r>
          </a:p>
          <a:p>
            <a:r>
              <a:rPr lang="en-US" dirty="0" err="1"/>
              <a:t>Dr.Pranali</a:t>
            </a:r>
            <a:r>
              <a:rPr lang="en-US" dirty="0"/>
              <a:t> Manthanwar</a:t>
            </a:r>
            <a:endParaRPr lang="en-IN" dirty="0"/>
          </a:p>
        </p:txBody>
      </p:sp>
    </p:spTree>
    <p:extLst>
      <p:ext uri="{BB962C8B-B14F-4D97-AF65-F5344CB8AC3E}">
        <p14:creationId xmlns:p14="http://schemas.microsoft.com/office/powerpoint/2010/main" val="2002351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ADA5E-F4FC-1522-D2A8-098C321AA9D8}"/>
              </a:ext>
            </a:extLst>
          </p:cNvPr>
          <p:cNvSpPr>
            <a:spLocks noGrp="1"/>
          </p:cNvSpPr>
          <p:nvPr>
            <p:ph type="title"/>
          </p:nvPr>
        </p:nvSpPr>
        <p:spPr>
          <a:xfrm flipV="1">
            <a:off x="838200" y="212652"/>
            <a:ext cx="10515600" cy="152474"/>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05611A37-C117-52B4-F64E-2CEFB97B011A}"/>
              </a:ext>
            </a:extLst>
          </p:cNvPr>
          <p:cNvSpPr>
            <a:spLocks noGrp="1"/>
          </p:cNvSpPr>
          <p:nvPr>
            <p:ph idx="1"/>
          </p:nvPr>
        </p:nvSpPr>
        <p:spPr>
          <a:xfrm>
            <a:off x="838200" y="832958"/>
            <a:ext cx="10515600" cy="5344005"/>
          </a:xfrm>
        </p:spPr>
        <p:txBody>
          <a:bodyPr/>
          <a:lstStyle/>
          <a:p>
            <a:r>
              <a:rPr lang="en-US" dirty="0"/>
              <a:t>The normal portal venous pressure is about 5-10 </a:t>
            </a:r>
            <a:r>
              <a:rPr lang="en-US" dirty="0" err="1"/>
              <a:t>mmhg</a:t>
            </a:r>
            <a:endParaRPr lang="en-US" dirty="0"/>
          </a:p>
          <a:p>
            <a:r>
              <a:rPr lang="en-IN" dirty="0"/>
              <a:t>Portal hypertension is defined when portal venous pressure is above 12mm hg</a:t>
            </a:r>
          </a:p>
          <a:p>
            <a:r>
              <a:rPr lang="en-IN" dirty="0"/>
              <a:t>Portal venous pressure builds up when there is an </a:t>
            </a:r>
            <a:r>
              <a:rPr lang="en-IN" dirty="0" err="1"/>
              <a:t>obustruction</a:t>
            </a:r>
            <a:r>
              <a:rPr lang="en-IN" dirty="0"/>
              <a:t> to portal venous flow</a:t>
            </a:r>
          </a:p>
          <a:p>
            <a:r>
              <a:rPr lang="en-IN" dirty="0"/>
              <a:t>Portosystemic collaterals start developing with </a:t>
            </a:r>
            <a:r>
              <a:rPr lang="en-IN" dirty="0" err="1"/>
              <a:t>portovenous</a:t>
            </a:r>
            <a:r>
              <a:rPr lang="en-IN" dirty="0"/>
              <a:t> pressure of 10 mm/hg</a:t>
            </a:r>
          </a:p>
          <a:p>
            <a:r>
              <a:rPr lang="en-IN" dirty="0"/>
              <a:t>But variceal bleeding occur when </a:t>
            </a:r>
            <a:r>
              <a:rPr lang="en-IN" dirty="0" err="1"/>
              <a:t>portovenous</a:t>
            </a:r>
            <a:r>
              <a:rPr lang="en-IN" dirty="0"/>
              <a:t> pressure </a:t>
            </a:r>
            <a:r>
              <a:rPr lang="en-IN" dirty="0" err="1"/>
              <a:t>exeeds</a:t>
            </a:r>
            <a:r>
              <a:rPr lang="en-IN" dirty="0"/>
              <a:t> 12 mm /hg</a:t>
            </a:r>
          </a:p>
          <a:p>
            <a:endParaRPr lang="en-IN" dirty="0"/>
          </a:p>
        </p:txBody>
      </p:sp>
    </p:spTree>
    <p:extLst>
      <p:ext uri="{BB962C8B-B14F-4D97-AF65-F5344CB8AC3E}">
        <p14:creationId xmlns:p14="http://schemas.microsoft.com/office/powerpoint/2010/main" val="3473696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B7918-BD85-2988-DC58-6C6FF2848467}"/>
              </a:ext>
            </a:extLst>
          </p:cNvPr>
          <p:cNvSpPr>
            <a:spLocks noGrp="1"/>
          </p:cNvSpPr>
          <p:nvPr>
            <p:ph type="title"/>
          </p:nvPr>
        </p:nvSpPr>
        <p:spPr/>
        <p:txBody>
          <a:bodyPr/>
          <a:lstStyle/>
          <a:p>
            <a:r>
              <a:rPr lang="en-US" dirty="0"/>
              <a:t>Etiology</a:t>
            </a:r>
            <a:endParaRPr lang="en-IN" dirty="0"/>
          </a:p>
        </p:txBody>
      </p:sp>
      <p:sp>
        <p:nvSpPr>
          <p:cNvPr id="3" name="Content Placeholder 2">
            <a:extLst>
              <a:ext uri="{FF2B5EF4-FFF2-40B4-BE49-F238E27FC236}">
                <a16:creationId xmlns:a16="http://schemas.microsoft.com/office/drawing/2014/main" id="{49AAD882-41CD-02FF-5EDC-2EADFC45EC45}"/>
              </a:ext>
            </a:extLst>
          </p:cNvPr>
          <p:cNvSpPr>
            <a:spLocks noGrp="1"/>
          </p:cNvSpPr>
          <p:nvPr>
            <p:ph idx="1"/>
          </p:nvPr>
        </p:nvSpPr>
        <p:spPr>
          <a:xfrm>
            <a:off x="838200" y="1378226"/>
            <a:ext cx="10515600" cy="4798737"/>
          </a:xfrm>
        </p:spPr>
        <p:txBody>
          <a:bodyPr>
            <a:normAutofit lnSpcReduction="10000"/>
          </a:bodyPr>
          <a:lstStyle/>
          <a:p>
            <a:r>
              <a:rPr lang="en-US" u="sng" dirty="0"/>
              <a:t>Prehepatic</a:t>
            </a:r>
          </a:p>
          <a:p>
            <a:pPr marL="0" indent="0">
              <a:buNone/>
            </a:pPr>
            <a:r>
              <a:rPr lang="en-IN" sz="1800" dirty="0"/>
              <a:t>Portal vein thrombosis</a:t>
            </a:r>
          </a:p>
          <a:p>
            <a:pPr marL="0" indent="0">
              <a:buNone/>
            </a:pPr>
            <a:r>
              <a:rPr lang="en-IN" sz="1800" dirty="0"/>
              <a:t>Splenic vein thrombosis</a:t>
            </a:r>
          </a:p>
          <a:p>
            <a:pPr marL="0" indent="0">
              <a:buNone/>
            </a:pPr>
            <a:r>
              <a:rPr lang="en-IN" u="sng" dirty="0"/>
              <a:t>Intrahepatic</a:t>
            </a:r>
          </a:p>
          <a:p>
            <a:pPr marL="0" indent="0">
              <a:buNone/>
            </a:pPr>
            <a:r>
              <a:rPr lang="en-IN" sz="1800" dirty="0"/>
              <a:t>Cirrhosis including fibrosis proliferation (most common cause of portal hypertension in the US)</a:t>
            </a:r>
          </a:p>
          <a:p>
            <a:pPr marL="0" indent="0">
              <a:buNone/>
            </a:pPr>
            <a:r>
              <a:rPr lang="en-IN" sz="1800" dirty="0"/>
              <a:t>Hepatosplenic schistosomiasis</a:t>
            </a:r>
          </a:p>
          <a:p>
            <a:pPr marL="0" indent="0">
              <a:buNone/>
            </a:pPr>
            <a:r>
              <a:rPr lang="en-IN" sz="1800" dirty="0"/>
              <a:t>Massive hepatic metastasis</a:t>
            </a:r>
          </a:p>
          <a:p>
            <a:pPr marL="0" indent="0">
              <a:buNone/>
            </a:pPr>
            <a:r>
              <a:rPr lang="en-IN" sz="1800" dirty="0"/>
              <a:t>Hepatic sinusoidal obstruction syndrome(previously called hepatic </a:t>
            </a:r>
            <a:r>
              <a:rPr lang="en-IN" sz="1800" dirty="0" err="1"/>
              <a:t>veno</a:t>
            </a:r>
            <a:r>
              <a:rPr lang="en-IN" sz="1800" dirty="0"/>
              <a:t> occlusive diseases)</a:t>
            </a:r>
          </a:p>
          <a:p>
            <a:pPr marL="0" indent="0">
              <a:buNone/>
            </a:pPr>
            <a:r>
              <a:rPr lang="en-IN" u="sng" dirty="0" err="1"/>
              <a:t>Postohepatic</a:t>
            </a:r>
            <a:endParaRPr lang="en-IN" u="sng" dirty="0"/>
          </a:p>
          <a:p>
            <a:pPr marL="0" indent="0">
              <a:buNone/>
            </a:pPr>
            <a:r>
              <a:rPr lang="en-IN" sz="1800" dirty="0"/>
              <a:t>Budd </a:t>
            </a:r>
            <a:r>
              <a:rPr lang="en-IN" sz="1800" dirty="0" err="1"/>
              <a:t>chairi</a:t>
            </a:r>
            <a:r>
              <a:rPr lang="en-IN" sz="1800" dirty="0"/>
              <a:t> syndrome</a:t>
            </a:r>
          </a:p>
          <a:p>
            <a:pPr marL="0" indent="0">
              <a:buNone/>
            </a:pPr>
            <a:r>
              <a:rPr lang="en-IN" sz="1800" dirty="0"/>
              <a:t>Right sided heart failure</a:t>
            </a:r>
          </a:p>
          <a:p>
            <a:pPr marL="0" indent="0">
              <a:buNone/>
            </a:pPr>
            <a:r>
              <a:rPr lang="en-IN" sz="1800" dirty="0"/>
              <a:t>Constructive pericarditis</a:t>
            </a:r>
          </a:p>
        </p:txBody>
      </p:sp>
    </p:spTree>
    <p:extLst>
      <p:ext uri="{BB962C8B-B14F-4D97-AF65-F5344CB8AC3E}">
        <p14:creationId xmlns:p14="http://schemas.microsoft.com/office/powerpoint/2010/main" val="3271179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6CD7D-4729-A385-2E0A-7E396C487634}"/>
              </a:ext>
            </a:extLst>
          </p:cNvPr>
          <p:cNvSpPr>
            <a:spLocks noGrp="1"/>
          </p:cNvSpPr>
          <p:nvPr>
            <p:ph type="title"/>
          </p:nvPr>
        </p:nvSpPr>
        <p:spPr>
          <a:xfrm>
            <a:off x="838200" y="365126"/>
            <a:ext cx="10515600" cy="774562"/>
          </a:xfrm>
        </p:spPr>
        <p:txBody>
          <a:bodyPr>
            <a:normAutofit/>
          </a:bodyPr>
          <a:lstStyle/>
          <a:p>
            <a:r>
              <a:rPr lang="en-US" sz="3200" b="1" dirty="0"/>
              <a:t>Clinical Features:</a:t>
            </a:r>
            <a:endParaRPr lang="en-IN" sz="3200" b="1" dirty="0"/>
          </a:p>
        </p:txBody>
      </p:sp>
      <p:sp>
        <p:nvSpPr>
          <p:cNvPr id="3" name="Content Placeholder 2">
            <a:extLst>
              <a:ext uri="{FF2B5EF4-FFF2-40B4-BE49-F238E27FC236}">
                <a16:creationId xmlns:a16="http://schemas.microsoft.com/office/drawing/2014/main" id="{181F0967-BE19-C075-55A8-42A96D6E07A2}"/>
              </a:ext>
            </a:extLst>
          </p:cNvPr>
          <p:cNvSpPr>
            <a:spLocks noGrp="1"/>
          </p:cNvSpPr>
          <p:nvPr>
            <p:ph idx="1"/>
          </p:nvPr>
        </p:nvSpPr>
        <p:spPr>
          <a:xfrm>
            <a:off x="838200" y="1139688"/>
            <a:ext cx="10515600" cy="5037275"/>
          </a:xfrm>
        </p:spPr>
        <p:txBody>
          <a:bodyPr>
            <a:normAutofit/>
          </a:bodyPr>
          <a:lstStyle/>
          <a:p>
            <a:r>
              <a:rPr lang="en-US" sz="1600" dirty="0"/>
              <a:t>Depending on the cause. Portal hypertension may be either acute or chronic. Acute portal hypertension  arises from acute portal vein thrombosis, while chronic portal hypertension may be due to chronic thrombosis, cirrhosis or schistosomiasis.</a:t>
            </a:r>
          </a:p>
          <a:p>
            <a:r>
              <a:rPr lang="en-US" sz="1600" dirty="0"/>
              <a:t> Blood flow via portosystemic anastomosis</a:t>
            </a:r>
          </a:p>
          <a:p>
            <a:pPr marL="0" indent="0">
              <a:buNone/>
            </a:pPr>
            <a:r>
              <a:rPr lang="en-IN" sz="1600" dirty="0"/>
              <a:t> -Via paraumbilical veins and epigastric veins         caput medusae</a:t>
            </a:r>
          </a:p>
          <a:p>
            <a:pPr marL="0" indent="0">
              <a:buNone/>
            </a:pPr>
            <a:r>
              <a:rPr lang="en-IN" sz="1600" dirty="0"/>
              <a:t>-Via rectal veins          haemorrhoidal or anorectal varices</a:t>
            </a:r>
          </a:p>
          <a:p>
            <a:pPr marL="0" indent="0">
              <a:buNone/>
            </a:pPr>
            <a:r>
              <a:rPr lang="en-IN" sz="1600" dirty="0"/>
              <a:t>-Via veins of the gastric fundus and distal 1/3 of the </a:t>
            </a:r>
            <a:r>
              <a:rPr lang="en-IN" sz="1600" dirty="0" err="1"/>
              <a:t>esophagus</a:t>
            </a:r>
            <a:r>
              <a:rPr lang="en-IN" sz="1600" dirty="0"/>
              <a:t>, leading to </a:t>
            </a:r>
            <a:r>
              <a:rPr lang="en-IN" sz="1600" dirty="0" err="1"/>
              <a:t>esophageal</a:t>
            </a:r>
            <a:r>
              <a:rPr lang="en-IN" sz="1600" dirty="0"/>
              <a:t> varices : risk  of life threatening </a:t>
            </a:r>
            <a:r>
              <a:rPr lang="en-IN" sz="1600" dirty="0" err="1"/>
              <a:t>esophageal</a:t>
            </a:r>
            <a:r>
              <a:rPr lang="en-IN" sz="1600" dirty="0"/>
              <a:t> variceal bleeding ( hematemesis)</a:t>
            </a:r>
          </a:p>
          <a:p>
            <a:pPr marL="0" indent="0">
              <a:buNone/>
            </a:pPr>
            <a:r>
              <a:rPr lang="en-IN" sz="1600" dirty="0"/>
              <a:t>-Gastric varices Malena</a:t>
            </a:r>
          </a:p>
          <a:p>
            <a:r>
              <a:rPr lang="en-IN" sz="1600" dirty="0"/>
              <a:t>Consequences: impaired liver function </a:t>
            </a:r>
          </a:p>
          <a:p>
            <a:r>
              <a:rPr lang="en-IN" sz="1600" dirty="0"/>
              <a:t>Congestive splenomegaly ,followed by signs of hypersplenism (e.g., thrombocytopenia)</a:t>
            </a:r>
          </a:p>
          <a:p>
            <a:r>
              <a:rPr lang="en-IN" sz="1600" dirty="0"/>
              <a:t>Upper gastrointestinal bleeding from portal hypertension gastropathy, gastrointestinal ulcers, or diffuse lower gastrointestinal bleeding</a:t>
            </a:r>
          </a:p>
          <a:p>
            <a:r>
              <a:rPr lang="en-IN" sz="1600" dirty="0"/>
              <a:t>Transudative ascites</a:t>
            </a:r>
          </a:p>
          <a:p>
            <a:pPr marL="0" indent="0">
              <a:buNone/>
            </a:pPr>
            <a:endParaRPr lang="en-IN" sz="1600" dirty="0"/>
          </a:p>
        </p:txBody>
      </p:sp>
      <p:sp>
        <p:nvSpPr>
          <p:cNvPr id="4" name="Arrow: Right 3">
            <a:extLst>
              <a:ext uri="{FF2B5EF4-FFF2-40B4-BE49-F238E27FC236}">
                <a16:creationId xmlns:a16="http://schemas.microsoft.com/office/drawing/2014/main" id="{6B82300B-B780-3E8D-3BF9-412E3B9CE8D1}"/>
              </a:ext>
            </a:extLst>
          </p:cNvPr>
          <p:cNvSpPr/>
          <p:nvPr/>
        </p:nvSpPr>
        <p:spPr>
          <a:xfrm>
            <a:off x="4651512" y="2150497"/>
            <a:ext cx="29154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Arrow: Right 4">
            <a:extLst>
              <a:ext uri="{FF2B5EF4-FFF2-40B4-BE49-F238E27FC236}">
                <a16:creationId xmlns:a16="http://schemas.microsoft.com/office/drawing/2014/main" id="{A8993253-CCEE-DB88-ADEB-75D4AF9F8854}"/>
              </a:ext>
            </a:extLst>
          </p:cNvPr>
          <p:cNvSpPr/>
          <p:nvPr/>
        </p:nvSpPr>
        <p:spPr>
          <a:xfrm>
            <a:off x="2325755" y="2528184"/>
            <a:ext cx="29154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857087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C029E-4DF3-F487-D120-6FA1440AAD90}"/>
              </a:ext>
            </a:extLst>
          </p:cNvPr>
          <p:cNvSpPr>
            <a:spLocks noGrp="1"/>
          </p:cNvSpPr>
          <p:nvPr>
            <p:ph type="title"/>
          </p:nvPr>
        </p:nvSpPr>
        <p:spPr>
          <a:xfrm>
            <a:off x="838200" y="212036"/>
            <a:ext cx="10515600" cy="1290636"/>
          </a:xfrm>
        </p:spPr>
        <p:txBody>
          <a:bodyPr/>
          <a:lstStyle/>
          <a:p>
            <a:r>
              <a:rPr lang="en-US" u="sng" dirty="0"/>
              <a:t>Diagnosis</a:t>
            </a:r>
            <a:endParaRPr lang="en-IN" u="sng" dirty="0"/>
          </a:p>
        </p:txBody>
      </p:sp>
      <p:sp>
        <p:nvSpPr>
          <p:cNvPr id="3" name="Content Placeholder 2">
            <a:extLst>
              <a:ext uri="{FF2B5EF4-FFF2-40B4-BE49-F238E27FC236}">
                <a16:creationId xmlns:a16="http://schemas.microsoft.com/office/drawing/2014/main" id="{AAFA022E-C6AB-0819-EB4A-5C0986160FD8}"/>
              </a:ext>
            </a:extLst>
          </p:cNvPr>
          <p:cNvSpPr>
            <a:spLocks noGrp="1"/>
          </p:cNvSpPr>
          <p:nvPr>
            <p:ph idx="1"/>
          </p:nvPr>
        </p:nvSpPr>
        <p:spPr>
          <a:xfrm>
            <a:off x="838200" y="1298713"/>
            <a:ext cx="10515600" cy="4878250"/>
          </a:xfrm>
        </p:spPr>
        <p:txBody>
          <a:bodyPr/>
          <a:lstStyle/>
          <a:p>
            <a:r>
              <a:rPr lang="en-US" dirty="0"/>
              <a:t>Ultrasound</a:t>
            </a:r>
            <a:endParaRPr lang="en-US" sz="1800" dirty="0"/>
          </a:p>
          <a:p>
            <a:r>
              <a:rPr lang="en-US" sz="1800" dirty="0"/>
              <a:t>Specific findings: on duplex ultrasonography, visualization of a cavernous transformation of the portal vein indicates (chronic) portal vein thrombosis.</a:t>
            </a:r>
          </a:p>
          <a:p>
            <a:pPr marL="0" indent="0">
              <a:buNone/>
            </a:pPr>
            <a:r>
              <a:rPr lang="en-US" sz="1800" dirty="0"/>
              <a:t>Unspecific finding: portal vein dilated to &gt; 13 mm hg</a:t>
            </a:r>
          </a:p>
          <a:p>
            <a:pPr marL="0" indent="0">
              <a:buNone/>
            </a:pPr>
            <a:r>
              <a:rPr lang="en-US" sz="1800" dirty="0"/>
              <a:t>Abdominal  CT: portal vein thrombosis is visible</a:t>
            </a:r>
          </a:p>
          <a:p>
            <a:pPr marL="0" indent="0">
              <a:buNone/>
            </a:pPr>
            <a:r>
              <a:rPr lang="en-US" sz="1800" dirty="0" err="1"/>
              <a:t>Esophago</a:t>
            </a:r>
            <a:r>
              <a:rPr lang="en-US" sz="1800" dirty="0"/>
              <a:t> gastroduodenoscopy: assessment of and  if necessary treatment of esophageal varices</a:t>
            </a:r>
            <a:endParaRPr lang="en-IN" dirty="0"/>
          </a:p>
        </p:txBody>
      </p:sp>
    </p:spTree>
    <p:extLst>
      <p:ext uri="{BB962C8B-B14F-4D97-AF65-F5344CB8AC3E}">
        <p14:creationId xmlns:p14="http://schemas.microsoft.com/office/powerpoint/2010/main" val="2396629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9462C-6F86-2B4A-2829-8AAAD111BB6E}"/>
              </a:ext>
            </a:extLst>
          </p:cNvPr>
          <p:cNvSpPr>
            <a:spLocks noGrp="1"/>
          </p:cNvSpPr>
          <p:nvPr>
            <p:ph type="title"/>
          </p:nvPr>
        </p:nvSpPr>
        <p:spPr/>
        <p:txBody>
          <a:bodyPr/>
          <a:lstStyle/>
          <a:p>
            <a:r>
              <a:rPr lang="en-US" b="1" dirty="0"/>
              <a:t>Treatment</a:t>
            </a:r>
            <a:endParaRPr lang="en-IN" b="1" dirty="0"/>
          </a:p>
        </p:txBody>
      </p:sp>
      <p:sp>
        <p:nvSpPr>
          <p:cNvPr id="3" name="Content Placeholder 2">
            <a:extLst>
              <a:ext uri="{FF2B5EF4-FFF2-40B4-BE49-F238E27FC236}">
                <a16:creationId xmlns:a16="http://schemas.microsoft.com/office/drawing/2014/main" id="{81CC6725-E43A-AB96-D355-64A76DD297B2}"/>
              </a:ext>
            </a:extLst>
          </p:cNvPr>
          <p:cNvSpPr>
            <a:spLocks noGrp="1"/>
          </p:cNvSpPr>
          <p:nvPr>
            <p:ph idx="1"/>
          </p:nvPr>
        </p:nvSpPr>
        <p:spPr/>
        <p:txBody>
          <a:bodyPr>
            <a:normAutofit/>
          </a:bodyPr>
          <a:lstStyle/>
          <a:p>
            <a:r>
              <a:rPr lang="en-US" sz="1800" u="sng" dirty="0"/>
              <a:t>Medical </a:t>
            </a:r>
            <a:r>
              <a:rPr lang="en-US" sz="1800" u="sng" dirty="0" err="1"/>
              <a:t>Therpy</a:t>
            </a:r>
            <a:endParaRPr lang="en-US" sz="1800" u="sng" dirty="0"/>
          </a:p>
          <a:p>
            <a:r>
              <a:rPr lang="en-US" sz="1800" dirty="0"/>
              <a:t>First line medication nonselective beta blocker (i.e. </a:t>
            </a:r>
            <a:r>
              <a:rPr lang="en-US" sz="1800" dirty="0" err="1"/>
              <a:t>Propanalol</a:t>
            </a:r>
            <a:r>
              <a:rPr lang="en-US" sz="1800" dirty="0"/>
              <a:t>)</a:t>
            </a:r>
          </a:p>
          <a:p>
            <a:r>
              <a:rPr lang="en-US" sz="1800" u="sng" dirty="0"/>
              <a:t>Portosystemic Shunt</a:t>
            </a:r>
          </a:p>
          <a:p>
            <a:r>
              <a:rPr lang="en-US" sz="1800" dirty="0"/>
              <a:t>A)</a:t>
            </a:r>
            <a:r>
              <a:rPr lang="en-US" sz="1800" dirty="0" err="1"/>
              <a:t>Tranajugular</a:t>
            </a:r>
            <a:r>
              <a:rPr lang="en-US" sz="1800" dirty="0"/>
              <a:t> intra hepatic portosystemic shunt (TIPS or TIPSS)</a:t>
            </a:r>
          </a:p>
          <a:p>
            <a:pPr marL="0" indent="0">
              <a:buNone/>
            </a:pPr>
            <a:r>
              <a:rPr lang="en-US" sz="1800" b="1" u="sng" dirty="0"/>
              <a:t>INDICATION</a:t>
            </a:r>
          </a:p>
          <a:p>
            <a:pPr marL="0" indent="0">
              <a:buNone/>
            </a:pPr>
            <a:r>
              <a:rPr lang="en-US" sz="1800" dirty="0"/>
              <a:t>-Persistent, recurring</a:t>
            </a:r>
            <a:r>
              <a:rPr lang="en-US" sz="1800" u="sng" dirty="0"/>
              <a:t> </a:t>
            </a:r>
            <a:r>
              <a:rPr lang="en-US" sz="1800" dirty="0"/>
              <a:t>or treatment resistant upper gastrointestinal bleeding resulting from portal hypertension e.g. from esophageal varices</a:t>
            </a:r>
          </a:p>
          <a:p>
            <a:pPr marL="0" indent="0">
              <a:buNone/>
            </a:pPr>
            <a:r>
              <a:rPr lang="en-US" sz="1800" dirty="0"/>
              <a:t>-Refractory ascites</a:t>
            </a:r>
          </a:p>
          <a:p>
            <a:pPr marL="0" indent="0">
              <a:buNone/>
            </a:pPr>
            <a:r>
              <a:rPr lang="en-US" sz="1800" dirty="0"/>
              <a:t>-Acute thrombosis of portal vein</a:t>
            </a:r>
          </a:p>
          <a:p>
            <a:pPr marL="0" indent="0">
              <a:buNone/>
            </a:pPr>
            <a:r>
              <a:rPr lang="en-US" sz="1800" dirty="0"/>
              <a:t>-Patients with </a:t>
            </a:r>
            <a:r>
              <a:rPr lang="en-US" sz="1800" dirty="0" err="1"/>
              <a:t>heptorenal</a:t>
            </a:r>
            <a:r>
              <a:rPr lang="en-US" sz="1800" dirty="0"/>
              <a:t> syndrome</a:t>
            </a:r>
          </a:p>
          <a:p>
            <a:pPr marL="0" indent="0">
              <a:buNone/>
            </a:pPr>
            <a:endParaRPr lang="en-US" sz="1800" dirty="0"/>
          </a:p>
          <a:p>
            <a:endParaRPr lang="en-US" sz="1800" dirty="0"/>
          </a:p>
          <a:p>
            <a:endParaRPr lang="en-IN" sz="1800" dirty="0"/>
          </a:p>
        </p:txBody>
      </p:sp>
    </p:spTree>
    <p:extLst>
      <p:ext uri="{BB962C8B-B14F-4D97-AF65-F5344CB8AC3E}">
        <p14:creationId xmlns:p14="http://schemas.microsoft.com/office/powerpoint/2010/main" val="4197543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3E1023-7B1D-FD40-FDB7-1ECC59DB8E95}"/>
              </a:ext>
            </a:extLst>
          </p:cNvPr>
          <p:cNvSpPr>
            <a:spLocks noGrp="1"/>
          </p:cNvSpPr>
          <p:nvPr>
            <p:ph idx="1"/>
          </p:nvPr>
        </p:nvSpPr>
        <p:spPr>
          <a:xfrm>
            <a:off x="838200" y="422031"/>
            <a:ext cx="10515600" cy="5754932"/>
          </a:xfrm>
        </p:spPr>
        <p:txBody>
          <a:bodyPr>
            <a:normAutofit/>
          </a:bodyPr>
          <a:lstStyle/>
          <a:p>
            <a:r>
              <a:rPr lang="en-US" sz="1800" b="1" u="sng" dirty="0"/>
              <a:t>Total </a:t>
            </a:r>
            <a:r>
              <a:rPr lang="en-US" sz="1800" b="1" u="sng" dirty="0" err="1"/>
              <a:t>portosyatemic</a:t>
            </a:r>
            <a:r>
              <a:rPr lang="en-US" sz="1800" b="1" u="sng" dirty="0"/>
              <a:t> shunts</a:t>
            </a:r>
          </a:p>
          <a:p>
            <a:r>
              <a:rPr lang="en-US" sz="1800" dirty="0"/>
              <a:t>The portal vein is completely shunted to the vena cava, thereby reducing portal pressure.</a:t>
            </a:r>
          </a:p>
          <a:p>
            <a:r>
              <a:rPr lang="en-US" sz="1800" b="1" u="sng" dirty="0"/>
              <a:t>Selective portosystemic shunt</a:t>
            </a:r>
          </a:p>
          <a:p>
            <a:r>
              <a:rPr lang="en-US" sz="1800" dirty="0"/>
              <a:t>The portal vein is partially shunted to the vena cava, thereby reducing portal </a:t>
            </a:r>
            <a:r>
              <a:rPr lang="en-US" sz="1800" dirty="0" err="1"/>
              <a:t>pressure.This</a:t>
            </a:r>
            <a:r>
              <a:rPr lang="en-US" sz="1800" dirty="0"/>
              <a:t> partial shunt prevents varices while continuing to allow portal perfusion.</a:t>
            </a:r>
          </a:p>
          <a:p>
            <a:endParaRPr lang="en-US" sz="1800" dirty="0"/>
          </a:p>
          <a:p>
            <a:r>
              <a:rPr lang="en-US" sz="2400" b="1" u="sng" dirty="0"/>
              <a:t>Complication</a:t>
            </a:r>
          </a:p>
          <a:p>
            <a:r>
              <a:rPr lang="en-US" sz="1800" dirty="0"/>
              <a:t>Esophageal variceal hemorrhage (most common)</a:t>
            </a:r>
          </a:p>
          <a:p>
            <a:r>
              <a:rPr lang="en-US" sz="1800" dirty="0"/>
              <a:t>Hepatorenal syndrome</a:t>
            </a:r>
          </a:p>
          <a:p>
            <a:r>
              <a:rPr lang="en-US" sz="1800" dirty="0"/>
              <a:t>Ascites</a:t>
            </a:r>
          </a:p>
          <a:p>
            <a:r>
              <a:rPr lang="en-US" sz="1800" dirty="0"/>
              <a:t>Gastric antral vesicular ectasia</a:t>
            </a:r>
          </a:p>
          <a:p>
            <a:r>
              <a:rPr lang="en-US" sz="1800" dirty="0"/>
              <a:t>Spontaneous </a:t>
            </a:r>
            <a:r>
              <a:rPr lang="en-US" sz="1800"/>
              <a:t>bacterial peritonitis</a:t>
            </a:r>
          </a:p>
          <a:p>
            <a:endParaRPr lang="en-IN" sz="1800" dirty="0"/>
          </a:p>
        </p:txBody>
      </p:sp>
    </p:spTree>
    <p:extLst>
      <p:ext uri="{BB962C8B-B14F-4D97-AF65-F5344CB8AC3E}">
        <p14:creationId xmlns:p14="http://schemas.microsoft.com/office/powerpoint/2010/main" val="4118215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447</Words>
  <Application>Microsoft Office PowerPoint</Application>
  <PresentationFormat>Widescreen</PresentationFormat>
  <Paragraphs>60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PORTAL HYPERTENSION</vt:lpstr>
      <vt:lpstr>PowerPoint Presentation</vt:lpstr>
      <vt:lpstr>Etiology</vt:lpstr>
      <vt:lpstr>Clinical Features:</vt:lpstr>
      <vt:lpstr>Diagnosis</vt:lpstr>
      <vt:lpstr>Treatment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PORTAL HYPERTENSION</dc:title>
  <dc:creator>pranali</dc:creator>
  <cp:lastModifiedBy>pranali</cp:lastModifiedBy>
  <cp:revision>1</cp:revision>
  <dcterms:created xsi:type="dcterms:W3CDTF">2023-03-25T14:22:39Z</dcterms:created>
  <dcterms:modified xsi:type="dcterms:W3CDTF">2023-03-25T17:09:03Z</dcterms:modified>
</cp:coreProperties>
</file>