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1" r:id="rId3"/>
    <p:sldId id="258" r:id="rId4"/>
    <p:sldId id="259" r:id="rId5"/>
    <p:sldId id="260" r:id="rId6"/>
    <p:sldId id="263" r:id="rId7"/>
    <p:sldId id="264" r:id="rId8"/>
    <p:sldId id="265" r:id="rId9"/>
    <p:sldId id="266" r:id="rId10"/>
    <p:sldId id="267"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07" autoAdjust="0"/>
  </p:normalViewPr>
  <p:slideViewPr>
    <p:cSldViewPr>
      <p:cViewPr>
        <p:scale>
          <a:sx n="71" d="100"/>
          <a:sy n="71" d="100"/>
        </p:scale>
        <p:origin x="-450" y="29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01/06/2018</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01/06/2018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01/06/2018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01/06/2018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01/06/2018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01/06/2018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01/06/2018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01/06/2018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01/06/2018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01/06/2018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01/06/2018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01/06/2018</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endParaRPr lang="en-US" dirty="0" smtClean="0"/>
          </a:p>
          <a:p>
            <a:pPr>
              <a:buNone/>
            </a:pPr>
            <a:r>
              <a:rPr lang="en-US" dirty="0" smtClean="0"/>
              <a:t>                             </a:t>
            </a: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a:t>
            </a:r>
            <a:r>
              <a:rPr lang="en-US" sz="2400" dirty="0" smtClean="0">
                <a:solidFill>
                  <a:srgbClr val="7030A0"/>
                </a:solidFill>
                <a:latin typeface="Times New Roman" pitchFamily="18" charset="0"/>
                <a:cs typeface="Times New Roman" pitchFamily="18" charset="0"/>
              </a:rPr>
              <a:t>ROLE OF YOGA  AND PHYSICAL EXERCISE IN </a:t>
            </a:r>
          </a:p>
          <a:p>
            <a:pPr>
              <a:buNone/>
            </a:pPr>
            <a:r>
              <a:rPr lang="en-US" sz="2400" dirty="0" smtClean="0">
                <a:solidFill>
                  <a:srgbClr val="7030A0"/>
                </a:solidFill>
                <a:latin typeface="Times New Roman" pitchFamily="18" charset="0"/>
                <a:cs typeface="Times New Roman" pitchFamily="18" charset="0"/>
              </a:rPr>
              <a:t>                   PREVENTION  OF  LIFESTYLE  DISORDERS            </a:t>
            </a:r>
          </a:p>
          <a:p>
            <a:pPr>
              <a:buNone/>
            </a:pPr>
            <a:r>
              <a:rPr lang="en-US" sz="2800" dirty="0" smtClean="0">
                <a:solidFill>
                  <a:srgbClr val="7030A0"/>
                </a:solidFill>
                <a:latin typeface="Times New Roman" pitchFamily="18" charset="0"/>
                <a:cs typeface="Times New Roman" pitchFamily="18" charset="0"/>
              </a:rPr>
              <a:t>                                         </a:t>
            </a:r>
            <a:r>
              <a:rPr lang="en-US" sz="2800" b="1" dirty="0" smtClean="0">
                <a:solidFill>
                  <a:srgbClr val="7030A0"/>
                </a:solidFill>
                <a:latin typeface="Times New Roman" pitchFamily="18" charset="0"/>
                <a:cs typeface="Times New Roman" pitchFamily="18" charset="0"/>
              </a:rPr>
              <a:t> </a:t>
            </a:r>
            <a:r>
              <a:rPr lang="en-US" sz="2000" b="1" dirty="0" smtClean="0">
                <a:solidFill>
                  <a:srgbClr val="7030A0"/>
                </a:solidFill>
                <a:latin typeface="Times New Roman" pitchFamily="18" charset="0"/>
                <a:cs typeface="Times New Roman" pitchFamily="18" charset="0"/>
              </a:rPr>
              <a:t>                                                         </a:t>
            </a:r>
            <a:r>
              <a:rPr lang="en-US" sz="2800" b="1" dirty="0" smtClean="0">
                <a:solidFill>
                  <a:srgbClr val="7030A0"/>
                </a:solidFill>
                <a:latin typeface="Times New Roman" pitchFamily="18" charset="0"/>
                <a:cs typeface="Times New Roman" pitchFamily="18" charset="0"/>
              </a:rPr>
              <a:t>                                               </a:t>
            </a:r>
          </a:p>
          <a:p>
            <a:pPr>
              <a:buNone/>
            </a:pPr>
            <a:r>
              <a:rPr lang="en-US" sz="2800" b="1" dirty="0" smtClean="0">
                <a:solidFill>
                  <a:srgbClr val="7030A0"/>
                </a:solidFill>
                <a:latin typeface="Times New Roman" pitchFamily="18" charset="0"/>
                <a:cs typeface="Times New Roman" pitchFamily="18" charset="0"/>
              </a:rPr>
              <a:t>                                            </a:t>
            </a:r>
            <a:r>
              <a:rPr lang="en-US" sz="2000" b="1" dirty="0" smtClean="0">
                <a:solidFill>
                  <a:srgbClr val="7030A0"/>
                </a:solidFill>
                <a:latin typeface="Times New Roman" pitchFamily="18" charset="0"/>
                <a:cs typeface="Times New Roman" pitchFamily="18" charset="0"/>
              </a:rPr>
              <a:t>Student</a:t>
            </a:r>
          </a:p>
          <a:p>
            <a:pPr>
              <a:buNone/>
            </a:pPr>
            <a:r>
              <a:rPr lang="en-US" sz="2000" b="1" dirty="0" smtClean="0">
                <a:solidFill>
                  <a:srgbClr val="7030A0"/>
                </a:solidFill>
                <a:latin typeface="Times New Roman" pitchFamily="18" charset="0"/>
                <a:cs typeface="Times New Roman" pitchFamily="18" charset="0"/>
              </a:rPr>
              <a:t>                                              </a:t>
            </a:r>
            <a:r>
              <a:rPr lang="en-US" sz="2800" b="1" dirty="0" smtClean="0">
                <a:solidFill>
                  <a:srgbClr val="7030A0"/>
                </a:solidFill>
                <a:latin typeface="Times New Roman" pitchFamily="18" charset="0"/>
                <a:cs typeface="Times New Roman" pitchFamily="18" charset="0"/>
              </a:rPr>
              <a:t>   </a:t>
            </a:r>
            <a:r>
              <a:rPr lang="en-US" sz="2000" b="1" dirty="0" smtClean="0">
                <a:solidFill>
                  <a:srgbClr val="7030A0"/>
                </a:solidFill>
                <a:latin typeface="Times New Roman" pitchFamily="18" charset="0"/>
                <a:cs typeface="Times New Roman" pitchFamily="18" charset="0"/>
              </a:rPr>
              <a:t>Vd.Apurva  G. Gedam                               </a:t>
            </a:r>
          </a:p>
          <a:p>
            <a:pPr>
              <a:buNone/>
            </a:pPr>
            <a:r>
              <a:rPr lang="en-US" sz="2000" b="1" dirty="0" smtClean="0">
                <a:solidFill>
                  <a:srgbClr val="7030A0"/>
                </a:solidFill>
                <a:latin typeface="Times New Roman" pitchFamily="18" charset="0"/>
                <a:cs typeface="Times New Roman" pitchFamily="18" charset="0"/>
              </a:rPr>
              <a:t>                                                              Guide</a:t>
            </a:r>
          </a:p>
          <a:p>
            <a:pPr>
              <a:buNone/>
            </a:pPr>
            <a:r>
              <a:rPr lang="en-US" sz="2000" b="1" dirty="0" smtClean="0">
                <a:solidFill>
                  <a:srgbClr val="7030A0"/>
                </a:solidFill>
                <a:latin typeface="Times New Roman" pitchFamily="18" charset="0"/>
                <a:cs typeface="Times New Roman" pitchFamily="18" charset="0"/>
              </a:rPr>
              <a:t>                                                  Vd.Gayatri  S. Sawant</a:t>
            </a:r>
          </a:p>
          <a:p>
            <a:pPr>
              <a:buNone/>
            </a:pPr>
            <a:r>
              <a:rPr lang="en-US" sz="2800" b="1" dirty="0" smtClean="0">
                <a:solidFill>
                  <a:srgbClr val="7030A0"/>
                </a:solidFill>
                <a:latin typeface="Times New Roman" pitchFamily="18" charset="0"/>
                <a:cs typeface="Times New Roman" pitchFamily="18" charset="0"/>
              </a:rPr>
              <a:t>                  </a:t>
            </a:r>
            <a:r>
              <a:rPr lang="en-US" sz="2000" b="1" dirty="0" smtClean="0">
                <a:solidFill>
                  <a:srgbClr val="7030A0"/>
                </a:solidFill>
                <a:latin typeface="Times New Roman" pitchFamily="18" charset="0"/>
                <a:cs typeface="Times New Roman" pitchFamily="18" charset="0"/>
              </a:rPr>
              <a:t>MAM’s</a:t>
            </a:r>
            <a:r>
              <a:rPr lang="en-US" sz="2800" b="1" dirty="0" smtClean="0">
                <a:solidFill>
                  <a:srgbClr val="7030A0"/>
                </a:solidFill>
                <a:latin typeface="Times New Roman" pitchFamily="18" charset="0"/>
                <a:cs typeface="Times New Roman" pitchFamily="18" charset="0"/>
              </a:rPr>
              <a:t> </a:t>
            </a:r>
            <a:r>
              <a:rPr lang="en-US" sz="2000" b="1" dirty="0" smtClean="0">
                <a:solidFill>
                  <a:srgbClr val="7030A0"/>
                </a:solidFill>
                <a:latin typeface="Times New Roman" pitchFamily="18" charset="0"/>
                <a:cs typeface="Times New Roman" pitchFamily="18" charset="0"/>
              </a:rPr>
              <a:t>Sumatibhai  </a:t>
            </a:r>
            <a:r>
              <a:rPr lang="en-US" sz="2000" b="1" smtClean="0">
                <a:solidFill>
                  <a:srgbClr val="7030A0"/>
                </a:solidFill>
                <a:latin typeface="Times New Roman" pitchFamily="18" charset="0"/>
                <a:cs typeface="Times New Roman" pitchFamily="18" charset="0"/>
              </a:rPr>
              <a:t>Shah Ayurved </a:t>
            </a:r>
            <a:r>
              <a:rPr lang="en-US" sz="2000" b="1" dirty="0" smtClean="0">
                <a:solidFill>
                  <a:srgbClr val="7030A0"/>
                </a:solidFill>
                <a:latin typeface="Times New Roman" pitchFamily="18" charset="0"/>
                <a:cs typeface="Times New Roman" pitchFamily="18" charset="0"/>
              </a:rPr>
              <a:t>Mahavidylaya.         </a:t>
            </a:r>
          </a:p>
          <a:p>
            <a:pPr>
              <a:buNone/>
            </a:pPr>
            <a:r>
              <a:rPr lang="en-US" sz="2000" b="1" dirty="0" smtClean="0">
                <a:solidFill>
                  <a:srgbClr val="7030A0"/>
                </a:solidFill>
                <a:latin typeface="Times New Roman" pitchFamily="18" charset="0"/>
                <a:cs typeface="Times New Roman" pitchFamily="18" charset="0"/>
              </a:rPr>
              <a:t>                                                       Hadapsar, Pune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Obesity-</a:t>
            </a:r>
          </a:p>
          <a:p>
            <a:r>
              <a:rPr lang="en-US" sz="2400" dirty="0" smtClean="0">
                <a:solidFill>
                  <a:srgbClr val="FF0000"/>
                </a:solidFill>
                <a:latin typeface="Times New Roman" pitchFamily="18" charset="0"/>
                <a:cs typeface="Times New Roman" pitchFamily="18" charset="0"/>
              </a:rPr>
              <a:t>Kapalbhati Pranayam</a:t>
            </a:r>
            <a:r>
              <a:rPr lang="en-US" sz="2400" dirty="0" smtClean="0">
                <a:latin typeface="Times New Roman" pitchFamily="18" charset="0"/>
                <a:cs typeface="Times New Roman" pitchFamily="18" charset="0"/>
              </a:rPr>
              <a:t>-This breathing technique increases the rate of metabolism and thus helps in reducing weight. </a:t>
            </a:r>
          </a:p>
          <a:p>
            <a:r>
              <a:rPr lang="en-US" sz="2400" dirty="0" smtClean="0">
                <a:solidFill>
                  <a:srgbClr val="FF0000"/>
                </a:solidFill>
                <a:latin typeface="Times New Roman" pitchFamily="18" charset="0"/>
                <a:cs typeface="Times New Roman" pitchFamily="18" charset="0"/>
              </a:rPr>
              <a:t>Paschimottanasana</a:t>
            </a:r>
            <a:r>
              <a:rPr lang="en-US" sz="2400" dirty="0" smtClean="0">
                <a:latin typeface="Times New Roman" pitchFamily="18" charset="0"/>
                <a:cs typeface="Times New Roman" pitchFamily="18" charset="0"/>
              </a:rPr>
              <a:t>- This pose massages and tones the abdominal and pelvic organs. It also improves digestion and is highly effective in reducing obesity.</a:t>
            </a:r>
          </a:p>
          <a:p>
            <a:r>
              <a:rPr lang="en-US" sz="2400" dirty="0" err="1" smtClean="0">
                <a:solidFill>
                  <a:srgbClr val="FF0000"/>
                </a:solidFill>
                <a:latin typeface="Times New Roman" pitchFamily="18" charset="0"/>
                <a:cs typeface="Times New Roman" pitchFamily="18" charset="0"/>
              </a:rPr>
              <a:t>Veerbhadrasana</a:t>
            </a:r>
            <a:r>
              <a:rPr lang="en-US" sz="2400" dirty="0" smtClean="0">
                <a:latin typeface="Times New Roman" pitchFamily="18" charset="0"/>
                <a:cs typeface="Times New Roman" pitchFamily="18" charset="0"/>
              </a:rPr>
              <a:t>-This pose improves balance in the body and builds up stamina.</a:t>
            </a:r>
          </a:p>
          <a:p>
            <a:r>
              <a:rPr lang="en-US" sz="2400" dirty="0" err="1" smtClean="0">
                <a:solidFill>
                  <a:srgbClr val="FF0000"/>
                </a:solidFill>
                <a:latin typeface="Times New Roman" pitchFamily="18" charset="0"/>
                <a:cs typeface="Times New Roman" pitchFamily="18" charset="0"/>
              </a:rPr>
              <a:t>Poorvottanasana</a:t>
            </a:r>
            <a:r>
              <a:rPr lang="en-US" sz="2400" dirty="0" smtClean="0">
                <a:latin typeface="Times New Roman" pitchFamily="18" charset="0"/>
                <a:cs typeface="Times New Roman" pitchFamily="18" charset="0"/>
              </a:rPr>
              <a:t>- This pose stretches the intestine and abdominal organs. It also helps in toning the abdomen.</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endParaRPr lang="en-US" dirty="0" smtClean="0"/>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Shalabhasana-</a:t>
            </a:r>
            <a:r>
              <a:rPr lang="en-US" sz="2800" dirty="0" smtClean="0">
                <a:latin typeface="Times New Roman" pitchFamily="18" charset="0"/>
                <a:cs typeface="Times New Roman" pitchFamily="18" charset="0"/>
              </a:rPr>
              <a:t> This pose massages and tones the abdominal organs. It also improves digestion and flexibility in the body.</a:t>
            </a:r>
          </a:p>
          <a:p>
            <a:r>
              <a:rPr lang="en-US" sz="2800" dirty="0" smtClean="0">
                <a:solidFill>
                  <a:srgbClr val="FF0000"/>
                </a:solidFill>
                <a:latin typeface="Times New Roman" pitchFamily="18" charset="0"/>
                <a:cs typeface="Times New Roman" pitchFamily="18" charset="0"/>
              </a:rPr>
              <a:t>Halasana-</a:t>
            </a:r>
            <a:r>
              <a:rPr lang="en-US" sz="2800" dirty="0" smtClean="0">
                <a:latin typeface="Times New Roman" pitchFamily="18" charset="0"/>
                <a:cs typeface="Times New Roman" pitchFamily="18" charset="0"/>
              </a:rPr>
              <a:t> This pose strengthens and stimulates the abdominal muscle. It also alleviates stress and fatigue. </a:t>
            </a:r>
          </a:p>
          <a:p>
            <a:pPr>
              <a:buNone/>
            </a:pPr>
            <a:r>
              <a:rPr lang="en-US" sz="2800" dirty="0" smtClean="0">
                <a:latin typeface="Times New Roman" pitchFamily="18" charset="0"/>
                <a:cs typeface="Times New Roman" pitchFamily="18" charset="0"/>
              </a:rPr>
              <a:t>    </a:t>
            </a:r>
          </a:p>
          <a:p>
            <a:pPr>
              <a:buNone/>
            </a:pPr>
            <a:r>
              <a:rPr lang="en-US" sz="2800" dirty="0" smtClean="0">
                <a:latin typeface="Times New Roman" pitchFamily="18" charset="0"/>
                <a:cs typeface="Times New Roman" pitchFamily="18" charset="0"/>
              </a:rPr>
              <a:t>    </a:t>
            </a:r>
          </a:p>
          <a:p>
            <a:pPr>
              <a:buNone/>
            </a:pPr>
            <a:r>
              <a:rPr lang="en-US" sz="2800" dirty="0" smtClean="0">
                <a:latin typeface="Times New Roman" pitchFamily="18" charset="0"/>
                <a:cs typeface="Times New Roman" pitchFamily="18" charset="0"/>
              </a:rPr>
              <a:t>    Yoga provides great options for the prevention and management of lifestyle disorders. Yoga has been found effective to manage work related stress. Different yoga practices works on the principles of proper relaxation, proper exercise, proper breathing, positive thinking and mediation.       </a:t>
            </a:r>
          </a:p>
          <a:p>
            <a:pPr>
              <a:buNone/>
            </a:pPr>
            <a:endParaRPr lang="en-US" dirty="0" smtClean="0"/>
          </a:p>
          <a:p>
            <a:pPr>
              <a:buNone/>
            </a:pPr>
            <a:endParaRPr lang="en-US" dirty="0" smtClean="0"/>
          </a:p>
          <a:p>
            <a:pPr>
              <a:buNone/>
            </a:pPr>
            <a:r>
              <a:rPr lang="en-US" dirty="0" smtClean="0"/>
              <a:t> </a:t>
            </a:r>
          </a:p>
          <a:p>
            <a:endParaRPr lang="en-US" dirty="0" smtClean="0"/>
          </a:p>
          <a:p>
            <a:pPr>
              <a:buNone/>
            </a:pPr>
            <a:endParaRPr lang="en-US" dirty="0" smtClean="0"/>
          </a:p>
          <a:p>
            <a:endParaRPr lang="en-US" dirty="0" smtClean="0"/>
          </a:p>
          <a:p>
            <a:pPr>
              <a:buNone/>
            </a:pPr>
            <a:r>
              <a:rPr lang="en-US"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dirty="0" smtClean="0">
              <a:latin typeface="Edwardian Script ITC" pitchFamily="66" charset="0"/>
            </a:endParaRPr>
          </a:p>
          <a:p>
            <a:endParaRPr lang="en-US" dirty="0" smtClean="0">
              <a:latin typeface="Edwardian Script ITC" pitchFamily="66" charset="0"/>
            </a:endParaRPr>
          </a:p>
          <a:p>
            <a:pPr>
              <a:buNone/>
            </a:pPr>
            <a:r>
              <a:rPr lang="en-US" dirty="0" smtClean="0">
                <a:latin typeface="Edwardian Script ITC" pitchFamily="66" charset="0"/>
              </a:rPr>
              <a:t>                 </a:t>
            </a:r>
          </a:p>
          <a:p>
            <a:pPr>
              <a:buNone/>
            </a:pPr>
            <a:endParaRPr lang="en-US" dirty="0" smtClean="0">
              <a:latin typeface="Edwardian Script ITC" pitchFamily="66" charset="0"/>
            </a:endParaRPr>
          </a:p>
          <a:p>
            <a:pPr>
              <a:buNone/>
            </a:pPr>
            <a:endParaRPr lang="en-US" dirty="0" smtClean="0">
              <a:latin typeface="Edwardian Script ITC" pitchFamily="66" charset="0"/>
            </a:endParaRPr>
          </a:p>
          <a:p>
            <a:pPr>
              <a:buNone/>
            </a:pPr>
            <a:r>
              <a:rPr lang="en-US" dirty="0" smtClean="0">
                <a:latin typeface="Edwardian Script ITC" pitchFamily="66" charset="0"/>
              </a:rPr>
              <a:t>                                              </a:t>
            </a:r>
            <a:r>
              <a:rPr lang="en-US" sz="6600" dirty="0" smtClean="0">
                <a:latin typeface="Edwardian Script ITC" pitchFamily="66" charset="0"/>
              </a:rPr>
              <a:t>Thank you.</a:t>
            </a:r>
            <a:endParaRPr lang="en-US" sz="6600" dirty="0">
              <a:latin typeface="Edwardian Script ITC"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a:t>
            </a:r>
          </a:p>
          <a:p>
            <a:pPr>
              <a:buNone/>
            </a:pPr>
            <a:r>
              <a:rPr lang="en-US" sz="2800" dirty="0" smtClean="0">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What Is Health?</a:t>
            </a:r>
          </a:p>
          <a:p>
            <a:pPr>
              <a:buFont typeface="Arial" pitchFamily="34" charset="0"/>
              <a:buChar char="•"/>
            </a:pPr>
            <a:r>
              <a:rPr lang="en-US" sz="2400" dirty="0" smtClean="0">
                <a:latin typeface="Times New Roman" pitchFamily="18" charset="0"/>
                <a:cs typeface="Times New Roman" pitchFamily="18" charset="0"/>
              </a:rPr>
              <a:t>  WHO defines health as complete state of physical, mental and social well-being and not merely absence of any disease.</a:t>
            </a:r>
          </a:p>
          <a:p>
            <a:r>
              <a:rPr lang="en-US" sz="2400" dirty="0" smtClean="0">
                <a:latin typeface="Times New Roman" pitchFamily="18" charset="0"/>
                <a:cs typeface="Times New Roman" pitchFamily="18" charset="0"/>
              </a:rPr>
              <a:t>  In Ayurveda  Acharya Sushruta explained definition </a:t>
            </a:r>
            <a:r>
              <a:rPr lang="en-US" sz="2400" smtClean="0">
                <a:latin typeface="Times New Roman" pitchFamily="18" charset="0"/>
                <a:cs typeface="Times New Roman" pitchFamily="18" charset="0"/>
              </a:rPr>
              <a:t>of  </a:t>
            </a:r>
            <a:r>
              <a:rPr lang="en-US" sz="2400" smtClean="0">
                <a:latin typeface="Times New Roman" pitchFamily="18" charset="0"/>
                <a:cs typeface="Times New Roman" pitchFamily="18" charset="0"/>
              </a:rPr>
              <a:t>Swastha </a:t>
            </a:r>
            <a:r>
              <a:rPr lang="en-US" sz="2400" dirty="0" smtClean="0">
                <a:latin typeface="Times New Roman" pitchFamily="18" charset="0"/>
                <a:cs typeface="Times New Roman" pitchFamily="18" charset="0"/>
              </a:rPr>
              <a:t>as,</a:t>
            </a:r>
          </a:p>
          <a:p>
            <a:pPr>
              <a:buNone/>
            </a:pPr>
            <a:r>
              <a:rPr lang="en-US" sz="2800" dirty="0" smtClean="0">
                <a:latin typeface="Times New Roman" pitchFamily="18" charset="0"/>
                <a:cs typeface="Times New Roman" pitchFamily="18" charset="0"/>
              </a:rPr>
              <a:t>      </a:t>
            </a:r>
          </a:p>
          <a:p>
            <a:pPr>
              <a:buNone/>
            </a:pPr>
            <a:r>
              <a:rPr lang="en-US" sz="2800" dirty="0" smtClean="0">
                <a:latin typeface="Times New Roman" pitchFamily="18" charset="0"/>
                <a:cs typeface="Times New Roman" pitchFamily="18" charset="0"/>
              </a:rPr>
              <a:t>      </a:t>
            </a:r>
            <a:r>
              <a:rPr lang="hi-IN" sz="2800" dirty="0" smtClean="0"/>
              <a:t>समदोष</a:t>
            </a:r>
            <a:r>
              <a:rPr lang="en-US" sz="2800" dirty="0" smtClean="0"/>
              <a:t>: </a:t>
            </a:r>
            <a:r>
              <a:rPr lang="hi-IN" sz="2800" dirty="0" smtClean="0"/>
              <a:t>समाग्निश्च समधातुमलक्रिय</a:t>
            </a:r>
            <a:r>
              <a:rPr lang="en-US" sz="2800" dirty="0" smtClean="0"/>
              <a:t>:</a:t>
            </a:r>
          </a:p>
          <a:p>
            <a:pPr>
              <a:buNone/>
            </a:pPr>
            <a:r>
              <a:rPr lang="en-US" sz="2800" dirty="0" smtClean="0"/>
              <a:t>      </a:t>
            </a:r>
            <a:r>
              <a:rPr lang="hi-IN" sz="2800" dirty="0" smtClean="0"/>
              <a:t>प्रसन्नआत्मेन्द्रियमना</a:t>
            </a:r>
            <a:r>
              <a:rPr lang="en-US" sz="2800" dirty="0" smtClean="0"/>
              <a:t>: </a:t>
            </a:r>
            <a:r>
              <a:rPr lang="hi-IN" sz="2800" dirty="0" smtClean="0"/>
              <a:t>स्वस्थ इत्यभिधीयते</a:t>
            </a:r>
            <a:r>
              <a:rPr lang="en-US" sz="2800" dirty="0" smtClean="0"/>
              <a:t>!! </a:t>
            </a:r>
            <a:r>
              <a:rPr lang="hi-IN" sz="2800" dirty="0" smtClean="0"/>
              <a:t>सु</a:t>
            </a:r>
            <a:r>
              <a:rPr lang="en-US" sz="2800" dirty="0" smtClean="0"/>
              <a:t>.</a:t>
            </a:r>
            <a:r>
              <a:rPr lang="hi-IN" sz="2800" dirty="0" smtClean="0"/>
              <a:t>सू १५</a:t>
            </a:r>
            <a:r>
              <a:rPr lang="en-US" sz="2800" dirty="0" smtClean="0"/>
              <a:t>/</a:t>
            </a:r>
            <a:r>
              <a:rPr lang="hi-IN" sz="2800" dirty="0" smtClean="0"/>
              <a:t>४४</a:t>
            </a:r>
            <a:endParaRPr lang="en-US" sz="2800" dirty="0" smtClean="0"/>
          </a:p>
          <a:p>
            <a:pPr>
              <a:buFont typeface="Wingdings" pitchFamily="2" charset="2"/>
              <a:buChar char="§"/>
            </a:pPr>
            <a:endParaRPr lang="en-US" sz="2800" dirty="0" smtClean="0">
              <a:latin typeface="Times New Roman" pitchFamily="18" charset="0"/>
              <a:cs typeface="Times New Roman" pitchFamily="18" charset="0"/>
            </a:endParaRPr>
          </a:p>
          <a:p>
            <a:pPr>
              <a:buFont typeface="Wingdings" pitchFamily="2" charset="2"/>
              <a:buChar char="§"/>
            </a:pPr>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sz="3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                                </a:t>
            </a:r>
          </a:p>
          <a:p>
            <a:pPr>
              <a:buNone/>
            </a:pPr>
            <a:r>
              <a:rPr lang="en-US" sz="12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800" dirty="0" smtClean="0">
                <a:solidFill>
                  <a:srgbClr val="00B050"/>
                </a:solidFill>
                <a:latin typeface="Times New Roman" pitchFamily="18" charset="0"/>
                <a:cs typeface="Times New Roman" pitchFamily="18" charset="0"/>
              </a:rPr>
              <a:t>Life style disorders</a:t>
            </a:r>
          </a:p>
          <a:p>
            <a:pPr>
              <a:buNone/>
            </a:pPr>
            <a:r>
              <a:rPr lang="en-US" sz="2400" dirty="0" smtClean="0">
                <a:latin typeface="Times New Roman" pitchFamily="18" charset="0"/>
                <a:cs typeface="Times New Roman" pitchFamily="18" charset="0"/>
              </a:rPr>
              <a:t>                Life  style disorder is an umbrella term given to all the disease which arise because of unhealthy lifestyle. The most common life style disorders includes,</a:t>
            </a:r>
          </a:p>
          <a:p>
            <a:pPr>
              <a:buFont typeface="Wingdings" pitchFamily="2" charset="2"/>
              <a:buChar char="§"/>
            </a:pPr>
            <a:r>
              <a:rPr lang="en-US" sz="2400" dirty="0" smtClean="0">
                <a:latin typeface="Times New Roman" pitchFamily="18" charset="0"/>
                <a:cs typeface="Times New Roman" pitchFamily="18" charset="0"/>
              </a:rPr>
              <a:t>Hypertension</a:t>
            </a:r>
          </a:p>
          <a:p>
            <a:pPr>
              <a:buFont typeface="Wingdings" pitchFamily="2" charset="2"/>
              <a:buChar char="§"/>
            </a:pPr>
            <a:r>
              <a:rPr lang="en-US" sz="2400" dirty="0" smtClean="0">
                <a:latin typeface="Times New Roman" pitchFamily="18" charset="0"/>
                <a:cs typeface="Times New Roman" pitchFamily="18" charset="0"/>
              </a:rPr>
              <a:t>Diabetes</a:t>
            </a:r>
          </a:p>
          <a:p>
            <a:pPr>
              <a:buFont typeface="Wingdings" pitchFamily="2" charset="2"/>
              <a:buChar char="§"/>
            </a:pPr>
            <a:r>
              <a:rPr lang="en-US" sz="2400" dirty="0" smtClean="0">
                <a:latin typeface="Times New Roman" pitchFamily="18" charset="0"/>
                <a:cs typeface="Times New Roman" pitchFamily="18" charset="0"/>
              </a:rPr>
              <a:t>Obesity </a:t>
            </a:r>
          </a:p>
          <a:p>
            <a:pPr>
              <a:buFont typeface="Wingdings" pitchFamily="2" charset="2"/>
              <a:buChar char="§"/>
            </a:pPr>
            <a:r>
              <a:rPr lang="en-US" sz="2400" dirty="0" smtClean="0">
                <a:latin typeface="Times New Roman" pitchFamily="18" charset="0"/>
                <a:cs typeface="Times New Roman" pitchFamily="18" charset="0"/>
              </a:rPr>
              <a:t>Insomnia</a:t>
            </a:r>
          </a:p>
          <a:p>
            <a:pPr>
              <a:buFont typeface="Wingdings" pitchFamily="2" charset="2"/>
              <a:buChar char="§"/>
            </a:pPr>
            <a:r>
              <a:rPr lang="en-US" sz="2400" dirty="0" smtClean="0">
                <a:latin typeface="Times New Roman" pitchFamily="18" charset="0"/>
                <a:cs typeface="Times New Roman" pitchFamily="18" charset="0"/>
              </a:rPr>
              <a:t>Depression</a:t>
            </a:r>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sz="2800" dirty="0" smtClean="0"/>
          </a:p>
          <a:p>
            <a:pPr>
              <a:buNone/>
            </a:pPr>
            <a:r>
              <a:rPr lang="en-US" sz="2800" dirty="0" smtClean="0"/>
              <a:t>                   </a:t>
            </a:r>
          </a:p>
          <a:p>
            <a:pPr>
              <a:buNone/>
            </a:pPr>
            <a:r>
              <a:rPr lang="en-US" sz="2800" dirty="0" smtClean="0"/>
              <a:t>                        </a:t>
            </a:r>
            <a:r>
              <a:rPr lang="en-US" sz="2800" dirty="0" smtClean="0">
                <a:solidFill>
                  <a:srgbClr val="FF0000"/>
                </a:solidFill>
                <a:latin typeface="Times New Roman" pitchFamily="18" charset="0"/>
                <a:cs typeface="Times New Roman" pitchFamily="18" charset="0"/>
              </a:rPr>
              <a:t>Causes of life style disorders</a:t>
            </a:r>
          </a:p>
          <a:p>
            <a:pPr>
              <a:buNone/>
            </a:pPr>
            <a:endParaRPr lang="en-US" sz="2400" dirty="0" smtClean="0"/>
          </a:p>
          <a:p>
            <a:pPr>
              <a:buFont typeface="Wingdings" pitchFamily="2" charset="2"/>
              <a:buChar char="§"/>
            </a:pPr>
            <a:r>
              <a:rPr lang="en-US" sz="2400" dirty="0" smtClean="0"/>
              <a:t>Unhealthy food</a:t>
            </a:r>
          </a:p>
          <a:p>
            <a:pPr>
              <a:buFont typeface="Wingdings" pitchFamily="2" charset="2"/>
              <a:buChar char="§"/>
            </a:pPr>
            <a:r>
              <a:rPr lang="en-US" sz="2400" dirty="0" smtClean="0"/>
              <a:t>Over eating</a:t>
            </a:r>
          </a:p>
          <a:p>
            <a:pPr>
              <a:buFont typeface="Wingdings" pitchFamily="2" charset="2"/>
              <a:buChar char="§"/>
            </a:pPr>
            <a:r>
              <a:rPr lang="en-US" sz="2400" dirty="0" smtClean="0"/>
              <a:t>Over dependence on processed food</a:t>
            </a:r>
          </a:p>
          <a:p>
            <a:pPr>
              <a:buFont typeface="Wingdings" pitchFamily="2" charset="2"/>
              <a:buChar char="§"/>
            </a:pPr>
            <a:r>
              <a:rPr lang="en-US" sz="2400" dirty="0" smtClean="0"/>
              <a:t>Energy drinks, artificial sweeteners and fast food.</a:t>
            </a:r>
          </a:p>
          <a:p>
            <a:pPr>
              <a:buFont typeface="Wingdings" pitchFamily="2" charset="2"/>
              <a:buChar char="§"/>
            </a:pPr>
            <a:r>
              <a:rPr lang="en-US" sz="2400" dirty="0" smtClean="0"/>
              <a:t>Sedentary living,Smoking,drinking alcohol</a:t>
            </a:r>
            <a:r>
              <a:rPr lang="en-US" dirty="0" smtClean="0"/>
              <a:t>.</a:t>
            </a:r>
          </a:p>
          <a:p>
            <a:pPr>
              <a:buFont typeface="Wingdings" pitchFamily="2" charset="2"/>
              <a:buChar char="§"/>
            </a:pPr>
            <a:endParaRPr lang="en-US" dirty="0" smtClean="0"/>
          </a:p>
          <a:p>
            <a:pPr>
              <a:buFont typeface="Wingdings" pitchFamily="2" charset="2"/>
              <a:buChar cha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sz="3200" dirty="0" smtClean="0">
              <a:solidFill>
                <a:srgbClr val="00B0F0"/>
              </a:solidFill>
              <a:latin typeface="Times New Roman" pitchFamily="18" charset="0"/>
              <a:cs typeface="Times New Roman" pitchFamily="18" charset="0"/>
            </a:endParaRPr>
          </a:p>
          <a:p>
            <a:pPr>
              <a:buNone/>
            </a:pPr>
            <a:r>
              <a:rPr lang="en-US" sz="3200" dirty="0" smtClean="0">
                <a:solidFill>
                  <a:srgbClr val="00B0F0"/>
                </a:solidFill>
                <a:latin typeface="Times New Roman" pitchFamily="18" charset="0"/>
                <a:cs typeface="Times New Roman" pitchFamily="18" charset="0"/>
              </a:rPr>
              <a:t>                        </a:t>
            </a:r>
          </a:p>
          <a:p>
            <a:pPr>
              <a:buNone/>
            </a:pPr>
            <a:r>
              <a:rPr lang="en-US" sz="3200" dirty="0" smtClean="0">
                <a:solidFill>
                  <a:srgbClr val="00B0F0"/>
                </a:solidFill>
                <a:latin typeface="Times New Roman" pitchFamily="18" charset="0"/>
                <a:cs typeface="Times New Roman" pitchFamily="18" charset="0"/>
              </a:rPr>
              <a:t>                      IMPORTANCE OF YOGA </a:t>
            </a:r>
          </a:p>
          <a:p>
            <a:pPr>
              <a:buNone/>
            </a:pPr>
            <a:r>
              <a:rPr lang="en-US" dirty="0" smtClean="0"/>
              <a:t>    </a:t>
            </a:r>
            <a:r>
              <a:rPr lang="en-US" sz="2400" dirty="0" smtClean="0">
                <a:latin typeface="Times New Roman" pitchFamily="18" charset="0"/>
                <a:cs typeface="Times New Roman" pitchFamily="18" charset="0"/>
              </a:rPr>
              <a:t>Maharishi Patanjali described yoga in four major streams which are as follows- </a:t>
            </a:r>
          </a:p>
          <a:p>
            <a:r>
              <a:rPr lang="en-US" sz="2400" dirty="0" smtClean="0">
                <a:latin typeface="Times New Roman" pitchFamily="18" charset="0"/>
                <a:cs typeface="Times New Roman" pitchFamily="18" charset="0"/>
              </a:rPr>
              <a:t>Karma yoga</a:t>
            </a:r>
          </a:p>
          <a:p>
            <a:pPr lvl="0"/>
            <a:r>
              <a:rPr lang="en-US" sz="2400" dirty="0" smtClean="0">
                <a:latin typeface="Times New Roman" pitchFamily="18" charset="0"/>
                <a:cs typeface="Times New Roman" pitchFamily="18" charset="0"/>
              </a:rPr>
              <a:t>Bhakti yoga</a:t>
            </a:r>
          </a:p>
          <a:p>
            <a:pPr lvl="0"/>
            <a:r>
              <a:rPr lang="en-US" sz="2400" dirty="0" smtClean="0">
                <a:latin typeface="Times New Roman" pitchFamily="18" charset="0"/>
                <a:cs typeface="Times New Roman" pitchFamily="18" charset="0"/>
              </a:rPr>
              <a:t>Gyana yoga</a:t>
            </a:r>
          </a:p>
          <a:p>
            <a:pPr lvl="0"/>
            <a:r>
              <a:rPr lang="en-US" sz="2400" dirty="0" smtClean="0">
                <a:latin typeface="Times New Roman" pitchFamily="18" charset="0"/>
                <a:cs typeface="Times New Roman" pitchFamily="18" charset="0"/>
              </a:rPr>
              <a:t>Raja yoga</a:t>
            </a:r>
          </a:p>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Raj yoga has comprised of eight subsequent limbs-</a:t>
            </a:r>
            <a:r>
              <a:rPr lang="en-US" sz="2400" dirty="0" err="1" smtClean="0">
                <a:latin typeface="Times New Roman" pitchFamily="18" charset="0"/>
                <a:cs typeface="Times New Roman" pitchFamily="18" charset="0"/>
              </a:rPr>
              <a:t>Yam,Niyam,Asana,Pranayama</a:t>
            </a:r>
            <a:r>
              <a:rPr lang="en-US" sz="2400" dirty="0" smtClean="0">
                <a:latin typeface="Times New Roman" pitchFamily="18" charset="0"/>
                <a:cs typeface="Times New Roman" pitchFamily="18" charset="0"/>
              </a:rPr>
              <a:t>, Pratyahar, Dharana, Dhyan and Samadhi.</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p>
          <a:p>
            <a:pPr marL="457200" indent="-457200"/>
            <a:r>
              <a:rPr lang="en-US" sz="2400" dirty="0" smtClean="0">
                <a:solidFill>
                  <a:srgbClr val="FF0000"/>
                </a:solidFill>
                <a:latin typeface="Times New Roman" pitchFamily="18" charset="0"/>
                <a:cs typeface="Times New Roman" pitchFamily="18" charset="0"/>
              </a:rPr>
              <a:t>YAM</a:t>
            </a:r>
            <a:r>
              <a:rPr lang="en-US" sz="2400" dirty="0" smtClean="0">
                <a:latin typeface="Times New Roman" pitchFamily="18" charset="0"/>
                <a:cs typeface="Times New Roman" pitchFamily="18" charset="0"/>
              </a:rPr>
              <a:t>-These are five as follows</a:t>
            </a:r>
          </a:p>
          <a:p>
            <a:pPr marL="514350" indent="-514350">
              <a:buNone/>
            </a:pPr>
            <a:r>
              <a:rPr lang="en-US" sz="2400" dirty="0" smtClean="0">
                <a:latin typeface="Times New Roman" pitchFamily="18" charset="0"/>
                <a:cs typeface="Times New Roman" pitchFamily="18" charset="0"/>
              </a:rPr>
              <a:t> 1. Ahinsa</a:t>
            </a:r>
          </a:p>
          <a:p>
            <a:pPr>
              <a:buNone/>
            </a:pPr>
            <a:r>
              <a:rPr lang="en-US" sz="2400" dirty="0" smtClean="0">
                <a:latin typeface="Times New Roman" pitchFamily="18" charset="0"/>
                <a:cs typeface="Times New Roman" pitchFamily="18" charset="0"/>
              </a:rPr>
              <a:t>  2.Satya</a:t>
            </a:r>
          </a:p>
          <a:p>
            <a:pPr>
              <a:buNone/>
            </a:pPr>
            <a:r>
              <a:rPr lang="en-US" sz="2400" dirty="0" smtClean="0">
                <a:latin typeface="Times New Roman" pitchFamily="18" charset="0"/>
                <a:cs typeface="Times New Roman" pitchFamily="18" charset="0"/>
              </a:rPr>
              <a:t>  3.Astyeya</a:t>
            </a:r>
          </a:p>
          <a:p>
            <a:pPr>
              <a:buNone/>
            </a:pPr>
            <a:r>
              <a:rPr lang="en-US" sz="2400" dirty="0" smtClean="0">
                <a:latin typeface="Times New Roman" pitchFamily="18" charset="0"/>
                <a:cs typeface="Times New Roman" pitchFamily="18" charset="0"/>
              </a:rPr>
              <a:t>  4.Bramhacharya</a:t>
            </a:r>
          </a:p>
          <a:p>
            <a:pPr marL="514350" indent="-514350">
              <a:buNone/>
            </a:pPr>
            <a:r>
              <a:rPr lang="en-US" sz="2400" dirty="0" smtClean="0">
                <a:latin typeface="Times New Roman" pitchFamily="18" charset="0"/>
                <a:cs typeface="Times New Roman" pitchFamily="18" charset="0"/>
              </a:rPr>
              <a:t>  5.Aparigraha</a:t>
            </a:r>
          </a:p>
          <a:p>
            <a:pPr marL="514350" indent="-514350">
              <a:buNone/>
            </a:pPr>
            <a:endParaRPr lang="en-US" sz="2400" dirty="0" smtClean="0">
              <a:latin typeface="Times New Roman" pitchFamily="18" charset="0"/>
              <a:cs typeface="Times New Roman" pitchFamily="18" charset="0"/>
            </a:endParaRPr>
          </a:p>
          <a:p>
            <a:pPr marL="514350" indent="-514350"/>
            <a:r>
              <a:rPr lang="en-US" sz="2400" dirty="0" smtClean="0">
                <a:solidFill>
                  <a:srgbClr val="FF0000"/>
                </a:solidFill>
                <a:latin typeface="Times New Roman" pitchFamily="18" charset="0"/>
                <a:cs typeface="Times New Roman" pitchFamily="18" charset="0"/>
              </a:rPr>
              <a:t>NIYAM</a:t>
            </a:r>
            <a:r>
              <a:rPr lang="en-US" sz="2400" dirty="0" smtClean="0">
                <a:latin typeface="Times New Roman" pitchFamily="18" charset="0"/>
                <a:cs typeface="Times New Roman" pitchFamily="18" charset="0"/>
              </a:rPr>
              <a:t>-These are five as follows</a:t>
            </a:r>
          </a:p>
          <a:p>
            <a:pPr marL="514350" indent="-514350">
              <a:buNone/>
            </a:pPr>
            <a:r>
              <a:rPr lang="en-US" sz="2400" dirty="0" smtClean="0">
                <a:latin typeface="Times New Roman" pitchFamily="18" charset="0"/>
                <a:cs typeface="Times New Roman" pitchFamily="18" charset="0"/>
              </a:rPr>
              <a:t>  1.Shouch</a:t>
            </a:r>
          </a:p>
          <a:p>
            <a:pPr marL="514350" indent="-514350">
              <a:buNone/>
            </a:pPr>
            <a:r>
              <a:rPr lang="en-US" sz="2400" dirty="0" smtClean="0">
                <a:latin typeface="Times New Roman" pitchFamily="18" charset="0"/>
                <a:cs typeface="Times New Roman" pitchFamily="18" charset="0"/>
              </a:rPr>
              <a:t>  2.Santosh</a:t>
            </a:r>
          </a:p>
          <a:p>
            <a:pPr marL="514350" indent="-514350">
              <a:buNone/>
            </a:pPr>
            <a:r>
              <a:rPr lang="en-US" sz="2400" dirty="0" smtClean="0">
                <a:latin typeface="Times New Roman" pitchFamily="18" charset="0"/>
                <a:cs typeface="Times New Roman" pitchFamily="18" charset="0"/>
              </a:rPr>
              <a:t>  3.Tapa</a:t>
            </a:r>
          </a:p>
          <a:p>
            <a:pPr marL="514350" indent="-514350">
              <a:buNone/>
            </a:pPr>
            <a:r>
              <a:rPr lang="en-US" sz="2400" dirty="0" smtClean="0">
                <a:latin typeface="Times New Roman" pitchFamily="18" charset="0"/>
                <a:cs typeface="Times New Roman" pitchFamily="18" charset="0"/>
              </a:rPr>
              <a:t>  4.Swadhyaya</a:t>
            </a:r>
          </a:p>
          <a:p>
            <a:pPr marL="514350" indent="-514350">
              <a:buNone/>
            </a:pPr>
            <a:r>
              <a:rPr lang="en-US" sz="2400" dirty="0" smtClean="0">
                <a:latin typeface="Times New Roman" pitchFamily="18" charset="0"/>
                <a:cs typeface="Times New Roman" pitchFamily="18" charset="0"/>
              </a:rPr>
              <a:t>  5.Ishwarpranidhan</a:t>
            </a:r>
          </a:p>
          <a:p>
            <a:pPr marL="514350" indent="-514350">
              <a:buNone/>
            </a:pPr>
            <a:endParaRPr lang="en-US" dirty="0" smtClean="0"/>
          </a:p>
          <a:p>
            <a:pPr marL="514350" indent="-514350">
              <a:buNone/>
            </a:pPr>
            <a:endParaRPr lang="en-US" dirty="0" smtClean="0"/>
          </a:p>
          <a:p>
            <a:pPr marL="514350" indent="-514350">
              <a:buNone/>
            </a:pPr>
            <a:endParaRPr lang="en-US" dirty="0" smtClean="0"/>
          </a:p>
          <a:p>
            <a:pPr marL="514350" indent="-514350">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dirty="0" smtClean="0"/>
          </a:p>
          <a:p>
            <a:endParaRPr lang="en-US" sz="2400" dirty="0" smtClean="0">
              <a:latin typeface="Times New Roman" pitchFamily="18" charset="0"/>
              <a:cs typeface="Times New Roman" pitchFamily="18" charset="0"/>
            </a:endParaRPr>
          </a:p>
          <a:p>
            <a:r>
              <a:rPr lang="en-US" sz="2400" dirty="0" smtClean="0">
                <a:solidFill>
                  <a:srgbClr val="FF0000"/>
                </a:solidFill>
                <a:latin typeface="Times New Roman" pitchFamily="18" charset="0"/>
                <a:cs typeface="Times New Roman" pitchFamily="18" charset="0"/>
              </a:rPr>
              <a:t>ASANA </a:t>
            </a:r>
          </a:p>
          <a:p>
            <a:r>
              <a:rPr lang="en-US" sz="2400" dirty="0" smtClean="0">
                <a:solidFill>
                  <a:srgbClr val="FF0000"/>
                </a:solidFill>
                <a:latin typeface="Times New Roman" pitchFamily="18" charset="0"/>
                <a:cs typeface="Times New Roman" pitchFamily="18" charset="0"/>
              </a:rPr>
              <a:t>PRANAYAMA</a:t>
            </a:r>
          </a:p>
          <a:p>
            <a:r>
              <a:rPr lang="en-US" sz="2400" dirty="0" smtClean="0">
                <a:solidFill>
                  <a:srgbClr val="FF0000"/>
                </a:solidFill>
                <a:latin typeface="Times New Roman" pitchFamily="18" charset="0"/>
                <a:cs typeface="Times New Roman" pitchFamily="18" charset="0"/>
              </a:rPr>
              <a:t>PRATYAHAR</a:t>
            </a:r>
          </a:p>
          <a:p>
            <a:r>
              <a:rPr lang="en-US" sz="2400" dirty="0" smtClean="0">
                <a:solidFill>
                  <a:srgbClr val="FF0000"/>
                </a:solidFill>
                <a:latin typeface="Times New Roman" pitchFamily="18" charset="0"/>
                <a:cs typeface="Times New Roman" pitchFamily="18" charset="0"/>
              </a:rPr>
              <a:t>DHARANA</a:t>
            </a:r>
          </a:p>
          <a:p>
            <a:r>
              <a:rPr lang="en-US" sz="2400" dirty="0" smtClean="0">
                <a:solidFill>
                  <a:srgbClr val="FF0000"/>
                </a:solidFill>
                <a:latin typeface="Times New Roman" pitchFamily="18" charset="0"/>
                <a:cs typeface="Times New Roman" pitchFamily="18" charset="0"/>
              </a:rPr>
              <a:t>DHYANA</a:t>
            </a:r>
          </a:p>
          <a:p>
            <a:r>
              <a:rPr lang="en-US" sz="2400" dirty="0" smtClean="0">
                <a:solidFill>
                  <a:srgbClr val="FF0000"/>
                </a:solidFill>
                <a:latin typeface="Times New Roman" pitchFamily="18" charset="0"/>
                <a:cs typeface="Times New Roman" pitchFamily="18" charset="0"/>
              </a:rPr>
              <a:t>SAMADHI</a:t>
            </a:r>
            <a:endParaRPr lang="en-US" sz="2400" dirty="0">
              <a:solidFill>
                <a:srgbClr val="FF000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endParaRPr lang="en-US" dirty="0" smtClean="0">
              <a:solidFill>
                <a:schemeClr val="accent4">
                  <a:lumMod val="75000"/>
                </a:schemeClr>
              </a:solidFill>
            </a:endParaRPr>
          </a:p>
          <a:p>
            <a:endParaRPr lang="en-US" sz="2400" dirty="0" smtClean="0">
              <a:solidFill>
                <a:schemeClr val="accent4">
                  <a:lumMod val="75000"/>
                </a:schemeClr>
              </a:solidFill>
              <a:latin typeface="Times New Roman" pitchFamily="18" charset="0"/>
              <a:cs typeface="Times New Roman" pitchFamily="18" charset="0"/>
            </a:endParaRPr>
          </a:p>
          <a:p>
            <a:pPr>
              <a:buNone/>
            </a:pPr>
            <a:r>
              <a:rPr lang="en-US" sz="2400" dirty="0" smtClean="0">
                <a:solidFill>
                  <a:schemeClr val="accent4">
                    <a:lumMod val="75000"/>
                  </a:schemeClr>
                </a:solidFill>
                <a:latin typeface="Times New Roman" pitchFamily="18" charset="0"/>
                <a:cs typeface="Times New Roman" pitchFamily="18" charset="0"/>
              </a:rPr>
              <a:t>                                              YOGASANA </a:t>
            </a:r>
          </a:p>
          <a:p>
            <a:pPr>
              <a:buNone/>
            </a:pPr>
            <a:r>
              <a:rPr lang="en-US" sz="2400" dirty="0" smtClean="0">
                <a:solidFill>
                  <a:schemeClr val="accent4">
                    <a:lumMod val="75000"/>
                  </a:schemeClr>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Hypertension-</a:t>
            </a:r>
          </a:p>
          <a:p>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Anulom Vilom Pranayam</a:t>
            </a:r>
            <a:r>
              <a:rPr lang="en-US" sz="2400" dirty="0" smtClean="0">
                <a:solidFill>
                  <a:srgbClr val="7030A0"/>
                </a:solidFill>
                <a:latin typeface="Times New Roman" pitchFamily="18" charset="0"/>
                <a:cs typeface="Times New Roman" pitchFamily="18" charset="0"/>
              </a:rPr>
              <a:t>-</a:t>
            </a:r>
            <a:r>
              <a:rPr lang="en-US" sz="2400" dirty="0" smtClean="0">
                <a:latin typeface="Times New Roman" pitchFamily="18" charset="0"/>
                <a:cs typeface="Times New Roman" pitchFamily="18" charset="0"/>
              </a:rPr>
              <a:t>This breathing technique is quite great in calming your mind and reliving your stress.</a:t>
            </a:r>
          </a:p>
          <a:p>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Shavasana</a:t>
            </a:r>
            <a:r>
              <a:rPr lang="en-US" sz="2400" dirty="0" smtClean="0">
                <a:latin typeface="Times New Roman" pitchFamily="18" charset="0"/>
                <a:cs typeface="Times New Roman" pitchFamily="18" charset="0"/>
              </a:rPr>
              <a:t>-It offers relaxation and relieves the muscle tension.</a:t>
            </a:r>
          </a:p>
          <a:p>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Paschimottanasana</a:t>
            </a:r>
            <a:r>
              <a:rPr lang="en-US" sz="2400" dirty="0" smtClean="0">
                <a:latin typeface="Times New Roman" pitchFamily="18" charset="0"/>
                <a:cs typeface="Times New Roman" pitchFamily="18" charset="0"/>
              </a:rPr>
              <a:t>-  It help in providing flexibility to the arteries and helps in lowering down the blood pressure.</a:t>
            </a:r>
          </a:p>
          <a:p>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Balasana</a:t>
            </a:r>
            <a:r>
              <a:rPr lang="en-US" sz="2400" dirty="0" smtClean="0">
                <a:latin typeface="Times New Roman" pitchFamily="18" charset="0"/>
                <a:cs typeface="Times New Roman" pitchFamily="18" charset="0"/>
              </a:rPr>
              <a:t>-  It helps you in flushing out all negative thoughts and toxins thus helps in considerable reduction of stress.</a:t>
            </a:r>
          </a:p>
          <a:p>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Setubhandhanasan</a:t>
            </a:r>
            <a:r>
              <a:rPr lang="en-US" sz="2400" dirty="0" smtClean="0">
                <a:latin typeface="Times New Roman" pitchFamily="18" charset="0"/>
                <a:cs typeface="Times New Roman" pitchFamily="18" charset="0"/>
              </a:rPr>
              <a:t>-This asana helps in improving blood circulation,     reduce stress induce concentratration and relieves tension.</a:t>
            </a:r>
          </a:p>
          <a:p>
            <a:pPr>
              <a:buNone/>
            </a:pPr>
            <a:r>
              <a:rPr lang="en-US"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dirty="0" smtClean="0"/>
          </a:p>
          <a:p>
            <a:endParaRPr lang="en-US" dirty="0" smtClean="0"/>
          </a:p>
          <a:p>
            <a:pPr>
              <a:buNone/>
            </a:pP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Diabetes-</a:t>
            </a:r>
          </a:p>
          <a:p>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Ardh matsyendrasana- </a:t>
            </a:r>
            <a:r>
              <a:rPr lang="en-US" sz="2400" dirty="0" smtClean="0">
                <a:latin typeface="Times New Roman" pitchFamily="18" charset="0"/>
                <a:cs typeface="Times New Roman" pitchFamily="18" charset="0"/>
              </a:rPr>
              <a:t>This asana is considered as boon for the diabetes as regular and continuous practice of this posture helps in stimulating beta cells present in pancreas to emit more insulin.</a:t>
            </a:r>
          </a:p>
          <a:p>
            <a:r>
              <a:rPr lang="en-US" sz="2400" dirty="0" smtClean="0">
                <a:solidFill>
                  <a:srgbClr val="FF0000"/>
                </a:solidFill>
                <a:latin typeface="Times New Roman" pitchFamily="18" charset="0"/>
                <a:cs typeface="Times New Roman" pitchFamily="18" charset="0"/>
              </a:rPr>
              <a:t>Gomukhasana</a:t>
            </a:r>
            <a:r>
              <a:rPr lang="en-US" sz="2400" dirty="0" smtClean="0">
                <a:latin typeface="Times New Roman" pitchFamily="18" charset="0"/>
                <a:cs typeface="Times New Roman" pitchFamily="18" charset="0"/>
              </a:rPr>
              <a:t>-It helps in stimulating different organs. It induce relaxation, stimulates kidneys helps in stretching muscles in the knee, buttocks and lower side of back.</a:t>
            </a:r>
          </a:p>
          <a:p>
            <a:r>
              <a:rPr lang="en-US" sz="2400" dirty="0" smtClean="0">
                <a:solidFill>
                  <a:srgbClr val="FF0000"/>
                </a:solidFill>
                <a:latin typeface="Times New Roman" pitchFamily="18" charset="0"/>
                <a:cs typeface="Times New Roman" pitchFamily="18" charset="0"/>
              </a:rPr>
              <a:t>Paschimottanasana</a:t>
            </a:r>
            <a:r>
              <a:rPr lang="en-US" sz="2400" dirty="0" smtClean="0">
                <a:latin typeface="Times New Roman" pitchFamily="18" charset="0"/>
                <a:cs typeface="Times New Roman" pitchFamily="18" charset="0"/>
              </a:rPr>
              <a:t>- It benefits abdominals organs. It helps in stimulating life energy and manipura chakra helps in stretching the back muscles and increases the blood supply.</a:t>
            </a:r>
            <a:endParaRPr lang="en-US" sz="24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375</TotalTime>
  <Words>592</Words>
  <Application>Microsoft Office PowerPoint</Application>
  <PresentationFormat>On-screen Show (4:3)</PresentationFormat>
  <Paragraphs>115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84</cp:revision>
  <dcterms:created xsi:type="dcterms:W3CDTF">2006-08-16T00:00:00Z</dcterms:created>
  <dcterms:modified xsi:type="dcterms:W3CDTF">2018-06-01T13:21:01Z</dcterms:modified>
</cp:coreProperties>
</file>