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7" r:id="rId12"/>
    <p:sldId id="268" r:id="rId13"/>
    <p:sldId id="269" r:id="rId14"/>
    <p:sldId id="264" r:id="rId15"/>
    <p:sldId id="265" r:id="rId16"/>
    <p:sldId id="322" r:id="rId17"/>
    <p:sldId id="266" r:id="rId18"/>
    <p:sldId id="273" r:id="rId19"/>
    <p:sldId id="284" r:id="rId20"/>
    <p:sldId id="285" r:id="rId21"/>
    <p:sldId id="275" r:id="rId22"/>
    <p:sldId id="274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95" r:id="rId32"/>
    <p:sldId id="294" r:id="rId33"/>
    <p:sldId id="272" r:id="rId34"/>
    <p:sldId id="286" r:id="rId35"/>
    <p:sldId id="287" r:id="rId36"/>
    <p:sldId id="290" r:id="rId37"/>
    <p:sldId id="288" r:id="rId38"/>
    <p:sldId id="289" r:id="rId39"/>
    <p:sldId id="291" r:id="rId40"/>
    <p:sldId id="292" r:id="rId41"/>
    <p:sldId id="293" r:id="rId42"/>
    <p:sldId id="311" r:id="rId43"/>
    <p:sldId id="312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10" r:id="rId58"/>
    <p:sldId id="315" r:id="rId59"/>
    <p:sldId id="313" r:id="rId60"/>
    <p:sldId id="314" r:id="rId61"/>
    <p:sldId id="316" r:id="rId62"/>
    <p:sldId id="317" r:id="rId63"/>
    <p:sldId id="318" r:id="rId64"/>
    <p:sldId id="319" r:id="rId65"/>
    <p:sldId id="320" r:id="rId66"/>
    <p:sldId id="321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slide" Target="slides/slide62.xml" /><Relationship Id="rId68" Type="http://schemas.openxmlformats.org/officeDocument/2006/relationships/presProps" Target="presProps.xml" /><Relationship Id="rId7" Type="http://schemas.openxmlformats.org/officeDocument/2006/relationships/slide" Target="slides/slide6.xml" /><Relationship Id="rId71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slide" Target="slides/slide65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61" Type="http://schemas.openxmlformats.org/officeDocument/2006/relationships/slide" Target="slides/slide60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69" Type="http://schemas.openxmlformats.org/officeDocument/2006/relationships/viewProps" Target="viewProps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slide" Target="slides/slide66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70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A0575-865D-7647-B742-A58FDF67D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F862EF-152A-4B49-9347-97F9300B85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89B6B-84CD-B44A-9A4D-78CBD6640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42C3-2A15-D44F-B34C-CCF055AC72CA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0C3F4-EE2C-9848-B62D-532DF4E45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F4900-F119-024E-A159-BD02D1C6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5246A-B462-8742-A742-ACF5B8A0B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39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CFA49-5C22-9440-AB77-AF35FA74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A5307D-3759-8B4C-A70A-208479162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6E1D6-EF9D-D442-B402-5F6774F62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42C3-2A15-D44F-B34C-CCF055AC72CA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28C91-3139-5D49-91E8-BBD55115D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63BDE-1A46-3C49-BB7C-5CCF64088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5246A-B462-8742-A742-ACF5B8A0B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E150AE-E465-C54C-BD5B-ED053DD9BD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3894A0-D4B7-C748-BC81-FB5B4FB79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06EAB-C6B7-A54E-898B-8AD27BE07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42C3-2A15-D44F-B34C-CCF055AC72CA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9389F-103B-F54C-A5D8-9F264E57A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890FA-2D0F-8F41-B536-B4DF3FCAF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5246A-B462-8742-A742-ACF5B8A0B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1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8EE9B-07EF-7D4C-BF1A-FEDDB61E1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6B34B-B478-DE42-BDEE-1E49396D4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EA0D7-2F20-304A-B6AF-5373A518D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42C3-2A15-D44F-B34C-CCF055AC72CA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30EF0-B010-B941-AEE4-5AEACC4F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00F09-C665-764D-8C13-FD7360257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5246A-B462-8742-A742-ACF5B8A0B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67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54EA3-50BF-7944-828B-8CEDC945E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D5916-6D54-E640-94E7-64CF578B2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F335F-7CA1-944D-81D9-2ECECDB4D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42C3-2A15-D44F-B34C-CCF055AC72CA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D8F0E-50E9-D244-BC22-7BC6E43D7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E7B0F-C59A-BC49-A021-23D8A5A2E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5246A-B462-8742-A742-ACF5B8A0B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24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F2064-F506-E24F-AD64-711051784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FA044-3996-9A4F-BE71-9682A66B4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30E2D-1995-B649-AE95-FF66305E4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F2890-730F-E84E-97F8-A3B952357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42C3-2A15-D44F-B34C-CCF055AC72CA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6B8DD-6DCB-224E-82FB-13C6A5F90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43DFE-DF43-7C43-B815-6FF1C174D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5246A-B462-8742-A742-ACF5B8A0B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2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22879-D86A-C443-9043-D56F0EAA1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F5E6A-96EA-8545-9638-635622847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E95055-69D1-6F41-84EE-487513047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034107-FA6E-954E-A416-33FB2CD51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D1BC4B-7D1E-F040-94BF-B4A3DBA7B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A895B6-C87C-494B-9EBA-F7478026F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42C3-2A15-D44F-B34C-CCF055AC72CA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7151C1-C524-EE45-B709-6EAE2CCBB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52653C-D9AD-8447-A4B0-1CB18503A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5246A-B462-8742-A742-ACF5B8A0B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29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46163-F804-CA44-A07F-74A4EBC88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ADE9BB-5426-0249-8F2D-BC22F538D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42C3-2A15-D44F-B34C-CCF055AC72CA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05137-26E8-AB48-9E55-E22FCA680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BEF019-8174-B948-8081-5A0CBF0B4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5246A-B462-8742-A742-ACF5B8A0B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9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02C0A6-D29F-AF4B-890F-EA7CB6111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42C3-2A15-D44F-B34C-CCF055AC72CA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A725EA-D79A-144A-9F3A-C6A0508AE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719AB-2D60-6B45-96E4-09109A8EF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5246A-B462-8742-A742-ACF5B8A0B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0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10B47-60AB-1A4E-996F-C6E96E727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1341A-EAE7-E348-8316-046A9EAEB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F7A7E9-1D5D-FD49-A556-E5370FAA2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E0FBC-AB86-F446-80DC-894B6A244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42C3-2A15-D44F-B34C-CCF055AC72CA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69998-8745-3842-9561-D88797258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50F5A-4553-594E-8F97-EFC7940F1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5246A-B462-8742-A742-ACF5B8A0B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7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95FED-B458-064E-AF10-58C357A36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6F87CA-A7E2-3C4F-A922-38138F0BA0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52045-B353-824E-A117-CDEA292B7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E09B6-8780-C640-9924-CFB055B7B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42C3-2A15-D44F-B34C-CCF055AC72CA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CB48C-B403-704A-88B5-1F6BAB757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D8531-8554-4B4D-8659-839F89DE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5246A-B462-8742-A742-ACF5B8A0B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3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6F3481-163A-1D4E-B509-0CB6E71CF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08496-67E5-A34A-8BD3-7CF104721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0C871-6942-B948-BA34-A9DAB18A6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742C3-2A15-D44F-B34C-CCF055AC72CA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2F9BC-BFA8-A94E-A2B3-9187A9416F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4017B-4BCC-4647-A5C5-14D70FBE6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5246A-B462-8742-A742-ACF5B8A0B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5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m.wikipedia.org/wiki/Disinfectant" TargetMode="External" /><Relationship Id="rId2" Type="http://schemas.openxmlformats.org/officeDocument/2006/relationships/hyperlink" Target="https://en.m.wikipedia.org/wiki/Bacteria" TargetMode="External" /><Relationship Id="rId1" Type="http://schemas.openxmlformats.org/officeDocument/2006/relationships/slideLayout" Target="../slideLayouts/slideLayout2.xml" /><Relationship Id="rId5" Type="http://schemas.openxmlformats.org/officeDocument/2006/relationships/hyperlink" Target="https://en.m.wikipedia.org/wiki/Antibiotic" TargetMode="External" /><Relationship Id="rId4" Type="http://schemas.openxmlformats.org/officeDocument/2006/relationships/hyperlink" Target="https://en.m.wikipedia.org/wiki/Antiseptic" TargetMode="Externa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78568-EB69-8E40-ADFD-19B81C62D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9183"/>
            <a:ext cx="9144000" cy="4759634"/>
          </a:xfrm>
        </p:spPr>
        <p:txBody>
          <a:bodyPr>
            <a:normAutofit/>
          </a:bodyPr>
          <a:lstStyle/>
          <a:p>
            <a:r>
              <a:rPr lang="en-US"/>
              <a:t>Essential diagnostic and therapeutic modern pharmacological agents required in Netra</a:t>
            </a:r>
            <a:br>
              <a:rPr lang="en-US"/>
            </a:br>
            <a:r>
              <a:rPr lang="en-US"/>
              <a:t>Chikitsa</a:t>
            </a:r>
          </a:p>
        </p:txBody>
      </p:sp>
    </p:spTree>
    <p:extLst>
      <p:ext uri="{BB962C8B-B14F-4D97-AF65-F5344CB8AC3E}">
        <p14:creationId xmlns:p14="http://schemas.microsoft.com/office/powerpoint/2010/main" val="3695575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6C0C0-C74C-0248-A9C9-45A48562D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Subconjunctival injections. These are commonly</a:t>
            </a:r>
          </a:p>
          <a:p>
            <a:r>
              <a:rPr lang="en-US"/>
              <a:t>used to achieve higher concentration of drugs.</a:t>
            </a:r>
          </a:p>
          <a:p>
            <a:r>
              <a:rPr lang="en-US"/>
              <a:t>Further, the drugs which cannot penetrate the cornea</a:t>
            </a:r>
          </a:p>
          <a:p>
            <a:r>
              <a:rPr lang="en-US"/>
              <a:t>owing to large-sized molecules can easily pass</a:t>
            </a:r>
          </a:p>
          <a:p>
            <a:r>
              <a:rPr lang="en-US"/>
              <a:t>through the sclera.</a:t>
            </a:r>
          </a:p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3DA060C-AD0A-DA4D-90D7-DD3B0240E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301" y="3946912"/>
            <a:ext cx="4206877" cy="291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91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D18DD-21D7-1447-B09F-B69F5610F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065"/>
            <a:ext cx="10515600" cy="6087898"/>
          </a:xfrm>
        </p:spPr>
        <p:txBody>
          <a:bodyPr/>
          <a:lstStyle/>
          <a:p>
            <a:r>
              <a:rPr lang="en-US"/>
              <a:t>) Sub-Tenon injections. These are preferred over</a:t>
            </a:r>
          </a:p>
          <a:p>
            <a:r>
              <a:rPr lang="en-US"/>
              <a:t>subconjunctival injection. Anterior sub-Tenon</a:t>
            </a:r>
          </a:p>
          <a:p>
            <a:r>
              <a:rPr lang="en-US"/>
              <a:t>injections are used mainly to administer steroids in</a:t>
            </a:r>
          </a:p>
          <a:p>
            <a:r>
              <a:rPr lang="en-US"/>
              <a:t>the treatment of severe or resistant anterior uveitis.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32E1514-75CC-7342-92F1-DC57BF87A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31" y="2319400"/>
            <a:ext cx="5223287" cy="444953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E57250F-9AED-9247-B974-4A8C0FD63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436" y="2504951"/>
            <a:ext cx="4501364" cy="391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03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609B7-982D-5E4D-A602-B6CC6928C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549"/>
            <a:ext cx="10515600" cy="5824414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c) Retrobulbar injections. These are used to deliver</a:t>
            </a:r>
          </a:p>
          <a:p>
            <a:r>
              <a:rPr lang="en-US"/>
              <a:t>drugs for optic neuritis, papillitis, posterior uveitis</a:t>
            </a:r>
          </a:p>
          <a:p>
            <a:r>
              <a:rPr lang="en-US"/>
              <a:t>and also for administering retrobulbar block</a:t>
            </a:r>
          </a:p>
          <a:p>
            <a:r>
              <a:rPr lang="en-US"/>
              <a:t>anaesthesia.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4FECBF8-4F89-9248-A4FD-8E0428FEB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327" y="1881682"/>
            <a:ext cx="5975459" cy="462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21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FD20F-3104-C746-8F8C-FA7AE0A1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773"/>
            <a:ext cx="10515600" cy="5917190"/>
          </a:xfrm>
        </p:spPr>
        <p:txBody>
          <a:bodyPr/>
          <a:lstStyle/>
          <a:p>
            <a:r>
              <a:rPr lang="en-US"/>
              <a:t>d) Peribulbar injections. These are now frequently</a:t>
            </a:r>
          </a:p>
          <a:p>
            <a:r>
              <a:rPr lang="en-US"/>
              <a:t>used for injecting anaesthetic agents. Peribulbar</a:t>
            </a:r>
          </a:p>
          <a:p>
            <a:r>
              <a:rPr lang="en-US"/>
              <a:t>anaesthesia has almost replaced retrobulbar and facial</a:t>
            </a:r>
          </a:p>
          <a:p>
            <a:r>
              <a:rPr lang="en-US"/>
              <a:t>block anaesthesia.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A381433-743A-804B-A7B7-8E38B9B3E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263" y="2334676"/>
            <a:ext cx="6463186" cy="452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02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2A0FD-AE39-F94C-AA38-391A5A4C4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997"/>
            <a:ext cx="10515600" cy="6009966"/>
          </a:xfrm>
        </p:spPr>
        <p:txBody>
          <a:bodyPr/>
          <a:lstStyle/>
          <a:p>
            <a:r>
              <a:rPr lang="en-US"/>
              <a:t>Intraocular injections</a:t>
            </a:r>
          </a:p>
          <a:p>
            <a:r>
              <a:rPr lang="en-US"/>
              <a:t>Such injections are made in desperate cases (e.g.,</a:t>
            </a:r>
          </a:p>
          <a:p>
            <a:r>
              <a:rPr lang="en-US"/>
              <a:t>endophthalmitis) to deliver the drugs in maximum</a:t>
            </a:r>
          </a:p>
          <a:p>
            <a:r>
              <a:rPr lang="en-US"/>
              <a:t>concentration at the target tissue. These include:</a:t>
            </a:r>
          </a:p>
          <a:p>
            <a:r>
              <a:rPr lang="en-US"/>
              <a:t>intracameral injection (into the anterior chamber),</a:t>
            </a:r>
          </a:p>
          <a:p>
            <a:r>
              <a:rPr lang="en-US"/>
              <a:t>and intravitreal injection (into the vitreous cavity).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49C55F2-5E7F-074B-BBCB-80D053D96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240" y="3429000"/>
            <a:ext cx="3514353" cy="290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37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9AA98-40AA-FA47-ABC8-3E51212EC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7646"/>
            <a:ext cx="10515600" cy="5119317"/>
          </a:xfrm>
        </p:spPr>
        <p:txBody>
          <a:bodyPr>
            <a:normAutofit/>
          </a:bodyPr>
          <a:lstStyle/>
          <a:p>
            <a:r>
              <a:rPr lang="en-US"/>
              <a:t>Systemic administration</a:t>
            </a:r>
          </a:p>
          <a:p>
            <a:r>
              <a:rPr lang="en-US"/>
              <a:t>The systemic routes include oral intake and</a:t>
            </a:r>
          </a:p>
          <a:p>
            <a:r>
              <a:rPr lang="en-US"/>
              <a:t>intramuscular and intravenous injections. The</a:t>
            </a:r>
          </a:p>
          <a:p>
            <a:r>
              <a:rPr lang="en-US"/>
              <a:t>intraocular penetration of systemically administered</a:t>
            </a:r>
          </a:p>
          <a:p>
            <a:r>
              <a:rPr lang="en-US"/>
              <a:t>drugs mainly depends upon the blood-aqueous</a:t>
            </a:r>
          </a:p>
          <a:p>
            <a:r>
              <a:rPr lang="en-US"/>
              <a:t>barrier. The passage through blood-aqueous barrier</a:t>
            </a:r>
          </a:p>
          <a:p>
            <a:r>
              <a:rPr lang="en-US"/>
              <a:t>in turn is influenced by the molecular weight and the</a:t>
            </a:r>
          </a:p>
          <a:p>
            <a:r>
              <a:rPr lang="en-US"/>
              <a:t>lipid solubility of the drug.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B25FB-BB74-A744-9975-5C73F879F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B9E10-C54E-0C4F-81DC-4644E5966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Only low molecular weight drugs can cross this</a:t>
            </a:r>
          </a:p>
          <a:p>
            <a:r>
              <a:rPr lang="en-US"/>
              <a:t>blood-aqueous barrier. No passage is allowed to large-</a:t>
            </a:r>
          </a:p>
          <a:p>
            <a:r>
              <a:rPr lang="en-US"/>
              <a:t>sized molecules, such as penicillin. Out of the</a:t>
            </a:r>
          </a:p>
          <a:p>
            <a:r>
              <a:rPr lang="en-US"/>
              <a:t>borderline molecular weight drugs, those with high</a:t>
            </a:r>
          </a:p>
          <a:p>
            <a:r>
              <a:rPr lang="en-US"/>
              <a:t>lipid solubility can pass easily e.g., sulphonamides</a:t>
            </a:r>
          </a:p>
          <a:p>
            <a:r>
              <a:rPr lang="en-US"/>
              <a:t>have the same molecular weight as sucrose but are 16</a:t>
            </a:r>
          </a:p>
          <a:p>
            <a:r>
              <a:rPr lang="en-US"/>
              <a:t>times more permeable due to their lipid solubility.</a:t>
            </a:r>
          </a:p>
          <a:p>
            <a:r>
              <a:rPr lang="en-US"/>
              <a:t>Similarly, chloramphenicol being lipid soluble also</a:t>
            </a:r>
          </a:p>
          <a:p>
            <a:r>
              <a:rPr lang="en-US"/>
              <a:t>enters the eye easily.</a:t>
            </a:r>
          </a:p>
        </p:txBody>
      </p:sp>
    </p:spTree>
    <p:extLst>
      <p:ext uri="{BB962C8B-B14F-4D97-AF65-F5344CB8AC3E}">
        <p14:creationId xmlns:p14="http://schemas.microsoft.com/office/powerpoint/2010/main" val="1911163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437CC-003F-254E-B5A2-16A6BE9EE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OCULAR THERAPEUTICS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B4BE1-7383-0240-9925-302C4100B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COMMON OCULAR THERAPEUTICS</a:t>
            </a:r>
          </a:p>
          <a:p>
            <a:r>
              <a:rPr lang="en-US"/>
              <a:t>The agents commonly used in ophthalmology include:</a:t>
            </a:r>
          </a:p>
          <a:p>
            <a:r>
              <a:rPr lang="en-US"/>
              <a:t>antibacterial, antiviral, antifungal, antiglaucoma,</a:t>
            </a:r>
          </a:p>
          <a:p>
            <a:r>
              <a:rPr lang="en-US"/>
              <a:t>corticosteroids, nonsteroidal anti-inflammatory drugs</a:t>
            </a:r>
          </a:p>
          <a:p>
            <a:r>
              <a:rPr lang="en-US"/>
              <a:t>(NSAIDs) and viscoelastic substances.</a:t>
            </a:r>
          </a:p>
        </p:txBody>
      </p:sp>
    </p:spTree>
    <p:extLst>
      <p:ext uri="{BB962C8B-B14F-4D97-AF65-F5344CB8AC3E}">
        <p14:creationId xmlns:p14="http://schemas.microsoft.com/office/powerpoint/2010/main" val="3850230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B9DFB-D075-114F-9DEC-7AF7C6936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ANTIBACTERIAL AGENTS</a:t>
            </a:r>
          </a:p>
          <a:p>
            <a:r>
              <a:rPr lang="en-US"/>
              <a:t>Antimicrobial drugs are the greatest contribution of</a:t>
            </a:r>
          </a:p>
          <a:p>
            <a:r>
              <a:rPr lang="en-US"/>
              <a:t>the present century to therapeutics. As there are a</a:t>
            </a:r>
          </a:p>
          <a:p>
            <a:r>
              <a:rPr lang="en-US"/>
              <a:t>wide range of microorganisms, there are also specific</a:t>
            </a:r>
          </a:p>
          <a:p>
            <a:r>
              <a:rPr lang="en-US"/>
              <a:t>antibiotics for almost each organism. Depending on</a:t>
            </a:r>
          </a:p>
          <a:p>
            <a:r>
              <a:rPr lang="en-US"/>
              <a:t>the type of action, these can be either bacteriostatic</a:t>
            </a:r>
          </a:p>
          <a:p>
            <a:r>
              <a:rPr lang="en-US"/>
              <a:t>Or bactericidal..</a:t>
            </a:r>
          </a:p>
        </p:txBody>
      </p:sp>
    </p:spTree>
    <p:extLst>
      <p:ext uri="{BB962C8B-B14F-4D97-AF65-F5344CB8AC3E}">
        <p14:creationId xmlns:p14="http://schemas.microsoft.com/office/powerpoint/2010/main" val="2381924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BF2DB-2A04-6646-A8EA-7A57BA443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Bacteriostatic: Capable of inhibiting the growth or reproduction of bacteria. </a:t>
            </a:r>
            <a:endParaRPr lang="en-US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endParaRPr lang="en-US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>
                <a:solidFill>
                  <a:srgbClr val="202122"/>
                </a:solidFill>
                <a:latin typeface="-apple-system"/>
              </a:rPr>
              <a:t>Bacteriocidal ::</a:t>
            </a:r>
            <a:r>
              <a:rPr lang="en-GB" b="0" i="0">
                <a:solidFill>
                  <a:srgbClr val="202122"/>
                </a:solidFill>
                <a:effectLst/>
                <a:latin typeface="-apple-system"/>
              </a:rPr>
              <a:t> is a substance that kills </a:t>
            </a:r>
            <a:r>
              <a:rPr lang="en-GB" b="0" i="0" u="none" strike="noStrike">
                <a:solidFill>
                  <a:srgbClr val="6B4BA1"/>
                </a:solidFill>
                <a:effectLst/>
                <a:latin typeface="-apple-system"/>
                <a:hlinkClick r:id="rId2" tooltip="Bacteria"/>
              </a:rPr>
              <a:t>bacteria</a:t>
            </a:r>
            <a:r>
              <a:rPr lang="en-GB" b="0" i="0">
                <a:solidFill>
                  <a:srgbClr val="202122"/>
                </a:solidFill>
                <a:effectLst/>
                <a:latin typeface="-apple-system"/>
              </a:rPr>
              <a:t>. Bactericides are </a:t>
            </a:r>
            <a:r>
              <a:rPr lang="en-GB" b="0" i="0" u="none" strike="noStrike">
                <a:solidFill>
                  <a:srgbClr val="6B4BA1"/>
                </a:solidFill>
                <a:effectLst/>
                <a:latin typeface="-apple-system"/>
                <a:hlinkClick r:id="rId3" tooltip="Disinfectant"/>
              </a:rPr>
              <a:t>disinfectants</a:t>
            </a:r>
            <a:r>
              <a:rPr lang="en-GB" b="0" i="0">
                <a:solidFill>
                  <a:srgbClr val="202122"/>
                </a:solidFill>
                <a:effectLst/>
                <a:latin typeface="-apple-system"/>
              </a:rPr>
              <a:t>, </a:t>
            </a:r>
            <a:r>
              <a:rPr lang="en-GB" b="0" i="0" u="none" strike="noStrike">
                <a:solidFill>
                  <a:srgbClr val="6B4BA1"/>
                </a:solidFill>
                <a:effectLst/>
                <a:latin typeface="-apple-system"/>
                <a:hlinkClick r:id="rId4" tooltip="Antiseptic"/>
              </a:rPr>
              <a:t>antiseptics</a:t>
            </a:r>
            <a:r>
              <a:rPr lang="en-GB" b="0" i="0">
                <a:solidFill>
                  <a:srgbClr val="202122"/>
                </a:solidFill>
                <a:effectLst/>
                <a:latin typeface="-apple-system"/>
              </a:rPr>
              <a:t>, or </a:t>
            </a:r>
            <a:r>
              <a:rPr lang="en-GB" b="0" i="0" u="none" strike="noStrike">
                <a:solidFill>
                  <a:srgbClr val="6B4BA1"/>
                </a:solidFill>
                <a:effectLst/>
                <a:latin typeface="-apple-system"/>
                <a:hlinkClick r:id="rId5" tooltip="Antibiotic"/>
              </a:rPr>
              <a:t>antibiotics</a:t>
            </a:r>
            <a:r>
              <a:rPr lang="en-GB" b="0" i="0">
                <a:solidFill>
                  <a:srgbClr val="202122"/>
                </a:solidFill>
                <a:effectLst/>
                <a:latin typeface="-apple-system"/>
              </a:rPr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1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B571D-CA6D-FD4A-A2D8-162C839A5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Theraputic modern pharmacological agents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713ED-F0BF-C844-9382-A5FAA048E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MODES OF ADMINISTRATION</a:t>
            </a:r>
          </a:p>
          <a:p>
            <a:r>
              <a:rPr lang="en-US"/>
              <a:t>Ocular pharmacotherapeutics can be delivered by four</a:t>
            </a:r>
          </a:p>
          <a:p>
            <a:r>
              <a:rPr lang="en-US"/>
              <a:t>methods: topical instillation into the conjunctival sac,</a:t>
            </a:r>
          </a:p>
          <a:p>
            <a:r>
              <a:rPr lang="en-US"/>
              <a:t>periocular injections, intraocular injections and</a:t>
            </a:r>
          </a:p>
          <a:p>
            <a:r>
              <a:rPr lang="en-US"/>
              <a:t>systemic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3135707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3EA65E2-5180-AC41-A64D-534A1066C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847" y="25977"/>
            <a:ext cx="7756072" cy="680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38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4636E-F77A-4A4B-9E37-902B30419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Bacteriostatic and Bacteriocidal action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85DF3B5-2112-EF45-86DE-ACB883243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28750"/>
            <a:ext cx="10515599" cy="523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66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B408AC37-60E1-484F-B652-6EC24A0378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73" y="617888"/>
            <a:ext cx="10891899" cy="56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85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6DCEF-FE37-E540-8BD4-D33525087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Sulphonamide agents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B8B86-9197-8C4C-A1FB-BD3D09F6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0128" cy="4351338"/>
          </a:xfrm>
        </p:spPr>
        <p:txBody>
          <a:bodyPr/>
          <a:lstStyle/>
          <a:p>
            <a:r>
              <a:rPr lang="en-US"/>
              <a:t>These are bacteriostatic agents that act by</a:t>
            </a:r>
          </a:p>
          <a:p>
            <a:r>
              <a:rPr lang="en-US"/>
              <a:t>competing with PABA (para-aminobenzoic acid)</a:t>
            </a:r>
          </a:p>
          <a:p>
            <a:r>
              <a:rPr lang="en-US"/>
              <a:t>which is essential for the bacterial cell nutrition. Thus,</a:t>
            </a:r>
          </a:p>
          <a:p>
            <a:r>
              <a:rPr lang="en-US"/>
              <a:t>they prevent susceptible microorganisms from</a:t>
            </a:r>
          </a:p>
          <a:p>
            <a:r>
              <a:rPr lang="en-US"/>
              <a:t>synthesizing folic acid.</a:t>
            </a:r>
          </a:p>
        </p:txBody>
      </p:sp>
    </p:spTree>
    <p:extLst>
      <p:ext uri="{BB962C8B-B14F-4D97-AF65-F5344CB8AC3E}">
        <p14:creationId xmlns:p14="http://schemas.microsoft.com/office/powerpoint/2010/main" val="901070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4E913-0116-F44D-96E4-511D4B630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6429"/>
            <a:ext cx="10515600" cy="5360534"/>
          </a:xfrm>
        </p:spPr>
        <p:txBody>
          <a:bodyPr/>
          <a:lstStyle/>
          <a:p>
            <a:r>
              <a:rPr lang="en-US"/>
              <a:t>Beta-lactam antibiotics</a:t>
            </a:r>
          </a:p>
          <a:p>
            <a:r>
              <a:rPr lang="en-US"/>
              <a:t>These antibiotics have a beta-lactam ring. The two</a:t>
            </a:r>
          </a:p>
          <a:p>
            <a:r>
              <a:rPr lang="en-US"/>
              <a:t>important groups are penicillins, and cephalosporins.</a:t>
            </a:r>
          </a:p>
          <a:p>
            <a:r>
              <a:rPr lang="en-US"/>
              <a:t>All beta-lactam antibiotics act by interfering with the</a:t>
            </a:r>
          </a:p>
          <a:p>
            <a:r>
              <a:rPr lang="en-US"/>
              <a:t>synthesis of bacterial cell wall.</a:t>
            </a:r>
          </a:p>
        </p:txBody>
      </p:sp>
    </p:spTree>
    <p:extLst>
      <p:ext uri="{BB962C8B-B14F-4D97-AF65-F5344CB8AC3E}">
        <p14:creationId xmlns:p14="http://schemas.microsoft.com/office/powerpoint/2010/main" val="3060656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82790-0720-BB41-BFA1-5D064D776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Aminoglycosides</a:t>
            </a:r>
          </a:p>
          <a:p>
            <a:r>
              <a:rPr lang="en-US"/>
              <a:t>These are bactericidal and act primarily against gram-</a:t>
            </a:r>
          </a:p>
          <a:p>
            <a:r>
              <a:rPr lang="en-US"/>
              <a:t>negative bacilli. These are not absorbed orally,</a:t>
            </a:r>
          </a:p>
          <a:p>
            <a:r>
              <a:rPr lang="en-US"/>
              <a:t>distributed mainly extracellularly and are excreted</a:t>
            </a:r>
          </a:p>
          <a:p>
            <a:r>
              <a:rPr lang="en-US"/>
              <a:t>unchanged in the urine. These are ototoxic and</a:t>
            </a:r>
          </a:p>
          <a:p>
            <a:r>
              <a:rPr lang="en-US"/>
              <a:t>nephrotoxic. Certain aminoglycosides are too toxic</a:t>
            </a:r>
          </a:p>
          <a:p>
            <a:r>
              <a:rPr lang="en-US"/>
              <a:t>for systemic use and hence used only topically Eg. Gentamicin , Tobramycine; Amikacine . </a:t>
            </a:r>
          </a:p>
        </p:txBody>
      </p:sp>
    </p:spTree>
    <p:extLst>
      <p:ext uri="{BB962C8B-B14F-4D97-AF65-F5344CB8AC3E}">
        <p14:creationId xmlns:p14="http://schemas.microsoft.com/office/powerpoint/2010/main" val="495543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2FB17-BD52-D943-9FC8-431C350B6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8328"/>
            <a:ext cx="10515600" cy="5898635"/>
          </a:xfrm>
        </p:spPr>
        <p:txBody>
          <a:bodyPr/>
          <a:lstStyle/>
          <a:p>
            <a:r>
              <a:rPr lang="en-US"/>
              <a:t>Tetracyclines</a:t>
            </a:r>
          </a:p>
          <a:p>
            <a:r>
              <a:rPr lang="en-US"/>
              <a:t>These are broad-spectrum bacteriostatic agents with</a:t>
            </a:r>
          </a:p>
          <a:p>
            <a:r>
              <a:rPr lang="en-US"/>
              <a:t>a considerable action against both gram-positive and</a:t>
            </a:r>
          </a:p>
          <a:p>
            <a:r>
              <a:rPr lang="en-US"/>
              <a:t>gram-negative organisms as well as some fungi,</a:t>
            </a:r>
          </a:p>
          <a:p>
            <a:r>
              <a:rPr lang="en-US"/>
              <a:t>rickettsiae and chlamydiae. This group includes</a:t>
            </a:r>
          </a:p>
          <a:p>
            <a:r>
              <a:rPr lang="en-US"/>
              <a:t>tetracycline, chlortetracycline and oxytetracycline.</a:t>
            </a:r>
          </a:p>
        </p:txBody>
      </p:sp>
    </p:spTree>
    <p:extLst>
      <p:ext uri="{BB962C8B-B14F-4D97-AF65-F5344CB8AC3E}">
        <p14:creationId xmlns:p14="http://schemas.microsoft.com/office/powerpoint/2010/main" val="1459308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C8E65-EA93-B043-B8EA-19AA0755D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2094"/>
            <a:ext cx="10515600" cy="5304869"/>
          </a:xfrm>
        </p:spPr>
        <p:txBody>
          <a:bodyPr>
            <a:normAutofit/>
          </a:bodyPr>
          <a:lstStyle/>
          <a:p>
            <a:r>
              <a:rPr lang="en-US"/>
              <a:t>Chloramphenicol</a:t>
            </a:r>
          </a:p>
          <a:p>
            <a:r>
              <a:rPr lang="en-US"/>
              <a:t>It is also a broad-spectrum antibiotic, primarily</a:t>
            </a:r>
          </a:p>
          <a:p>
            <a:r>
              <a:rPr lang="en-US"/>
              <a:t>bacteriostatic, effective against gram-positive as well</a:t>
            </a:r>
          </a:p>
          <a:p>
            <a:r>
              <a:rPr lang="en-US"/>
              <a:t>as gram-negative bacteria, rickettsiae, chlamydiae and</a:t>
            </a:r>
          </a:p>
          <a:p>
            <a:r>
              <a:rPr lang="en-US"/>
              <a:t>mycoplasma.</a:t>
            </a:r>
          </a:p>
          <a:p>
            <a:r>
              <a:rPr lang="en-US"/>
              <a:t>Its molecule is relatively small and lipid soluble.</a:t>
            </a:r>
          </a:p>
          <a:p>
            <a:r>
              <a:rPr lang="en-US"/>
              <a:t>Therefore, on systemic administration, it enters the</a:t>
            </a:r>
          </a:p>
          <a:p>
            <a:r>
              <a:rPr lang="en-US"/>
              <a:t>eye in therapeutic concentration. Topically it is used</a:t>
            </a:r>
          </a:p>
          <a:p>
            <a:r>
              <a:rPr lang="en-US"/>
              <a:t>as 0.5% eyedrops</a:t>
            </a:r>
          </a:p>
        </p:txBody>
      </p:sp>
    </p:spTree>
    <p:extLst>
      <p:ext uri="{BB962C8B-B14F-4D97-AF65-F5344CB8AC3E}">
        <p14:creationId xmlns:p14="http://schemas.microsoft.com/office/powerpoint/2010/main" val="3534089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03E85-BAFA-994B-9CEE-89BCFBEC4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3766"/>
            <a:ext cx="10515600" cy="5583197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Polypeptides</a:t>
            </a:r>
          </a:p>
          <a:p>
            <a:r>
              <a:rPr lang="en-US"/>
              <a:t>These are powerful bactericidal agents, but rarely</a:t>
            </a:r>
          </a:p>
          <a:p>
            <a:r>
              <a:rPr lang="en-US"/>
              <a:t>used systemically due to toxicity. Clinically used</a:t>
            </a:r>
          </a:p>
          <a:p>
            <a:r>
              <a:rPr lang="en-US"/>
              <a:t>polypeptides are polymyxin B, bacitracin, colistin and</a:t>
            </a:r>
          </a:p>
          <a:p>
            <a:r>
              <a:rPr lang="en-US"/>
              <a:t>tyrothricin.</a:t>
            </a:r>
          </a:p>
          <a:p>
            <a:r>
              <a:rPr lang="en-US"/>
              <a:t>1. Polymyxin B and colistin. These are active</a:t>
            </a:r>
          </a:p>
          <a:p>
            <a:r>
              <a:rPr lang="en-US"/>
              <a:t>against most gram-negative bacteria, notably</a:t>
            </a:r>
          </a:p>
          <a:p>
            <a:r>
              <a:rPr lang="en-US"/>
              <a:t>Pseudomonas.</a:t>
            </a:r>
          </a:p>
          <a:p>
            <a:r>
              <a:rPr lang="en-US"/>
              <a:t>2. Neosporin (neomycin-polymyxin-bacitracin). It is</a:t>
            </a:r>
          </a:p>
          <a:p>
            <a:r>
              <a:rPr lang="en-US"/>
              <a:t>an effective broad-spectrum antimicrobial but</a:t>
            </a:r>
          </a:p>
          <a:p>
            <a:r>
              <a:rPr lang="en-US"/>
              <a:t>suffers the disadvantage of a high incidence (6-</a:t>
            </a:r>
          </a:p>
          <a:p>
            <a:r>
              <a:rPr lang="en-US"/>
              <a:t>8%) of sensitivity due to neomycin.</a:t>
            </a:r>
          </a:p>
        </p:txBody>
      </p:sp>
    </p:spTree>
    <p:extLst>
      <p:ext uri="{BB962C8B-B14F-4D97-AF65-F5344CB8AC3E}">
        <p14:creationId xmlns:p14="http://schemas.microsoft.com/office/powerpoint/2010/main" val="2533773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CFE9A-F845-7644-93DD-16947C879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6315"/>
            <a:ext cx="6157108" cy="5230648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Fluoroquinolones</a:t>
            </a:r>
          </a:p>
          <a:p>
            <a:r>
              <a:rPr lang="en-US"/>
              <a:t>Fluoroquinolones are potent synthetic agents having</a:t>
            </a:r>
          </a:p>
          <a:p>
            <a:r>
              <a:rPr lang="en-US"/>
              <a:t>broad spectrum of activity against gram-positive and</a:t>
            </a:r>
          </a:p>
          <a:p>
            <a:r>
              <a:rPr lang="en-US"/>
              <a:t>gram negative-organisms.</a:t>
            </a:r>
          </a:p>
          <a:p>
            <a:r>
              <a:rPr lang="en-US"/>
              <a:t>Mechanism of action. Fluoroquinolones are</a:t>
            </a:r>
          </a:p>
          <a:p>
            <a:r>
              <a:rPr lang="en-US"/>
              <a:t>bactericidal drugs. These inhibit the bacterial DNA</a:t>
            </a:r>
          </a:p>
          <a:p>
            <a:r>
              <a:rPr lang="en-US"/>
              <a:t>synthesis.</a:t>
            </a:r>
          </a:p>
          <a:p>
            <a:r>
              <a:rPr lang="en-US"/>
              <a:t>Preparations. Fluroquinolones by convention have</a:t>
            </a:r>
          </a:p>
          <a:p>
            <a:r>
              <a:rPr lang="en-US"/>
              <a:t>been grouped into four generations</a:t>
            </a:r>
          </a:p>
        </p:txBody>
      </p:sp>
    </p:spTree>
    <p:extLst>
      <p:ext uri="{BB962C8B-B14F-4D97-AF65-F5344CB8AC3E}">
        <p14:creationId xmlns:p14="http://schemas.microsoft.com/office/powerpoint/2010/main" val="1692471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61AC6-8FEA-A047-9EF3-945942C6D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4922"/>
            <a:ext cx="10515600" cy="5622041"/>
          </a:xfrm>
        </p:spPr>
        <p:txBody>
          <a:bodyPr/>
          <a:lstStyle/>
          <a:p>
            <a:r>
              <a:rPr lang="en-GB" b="0" i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Usually </a:t>
            </a:r>
            <a:r>
              <a:rPr lang="en-GB" b="1" i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size</a:t>
            </a:r>
            <a:r>
              <a:rPr lang="en-GB" b="0" i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of one </a:t>
            </a:r>
            <a:r>
              <a:rPr lang="en-GB" b="1" i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eye</a:t>
            </a:r>
            <a:r>
              <a:rPr lang="en-GB" b="0" i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drop is 20–50 </a:t>
            </a:r>
            <a:r>
              <a:rPr lang="el-GR" b="0" i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μ</a:t>
            </a:r>
            <a:r>
              <a:rPr lang="en-GB" b="0" i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 while </a:t>
            </a:r>
            <a:r>
              <a:rPr lang="en-GB" b="1" i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cul</a:t>
            </a:r>
            <a:r>
              <a:rPr lang="en-GB" b="0" i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-</a:t>
            </a:r>
            <a:r>
              <a:rPr lang="en-GB" b="1" i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de</a:t>
            </a:r>
            <a:r>
              <a:rPr lang="en-GB" b="0" i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-</a:t>
            </a:r>
            <a:r>
              <a:rPr lang="en-GB" b="1" i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sac</a:t>
            </a:r>
            <a:r>
              <a:rPr lang="en-GB" b="0" i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can hold only 7–10 </a:t>
            </a:r>
            <a:r>
              <a:rPr lang="el-GR" b="0" i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μ</a:t>
            </a:r>
            <a:r>
              <a:rPr lang="en-GB" b="0" i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 volume which leads to spillage and/or nasolacrymal drainage.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ECBD5E4-2C62-5945-95A2-0967480E8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251" y="1757735"/>
            <a:ext cx="6184081" cy="454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80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7ED63FF-8364-A147-BAFD-27FA817B1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57" y="246856"/>
            <a:ext cx="4304285" cy="636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4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0A6F1-7B52-D14A-8557-93AD40E58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895" y="550677"/>
            <a:ext cx="10515600" cy="1325563"/>
          </a:xfrm>
        </p:spPr>
        <p:txBody>
          <a:bodyPr/>
          <a:lstStyle/>
          <a:p>
            <a:r>
              <a:rPr lang="en-US"/>
              <a:t>Anti Viral </a:t>
            </a:r>
          </a:p>
        </p:txBody>
      </p:sp>
    </p:spTree>
    <p:extLst>
      <p:ext uri="{BB962C8B-B14F-4D97-AF65-F5344CB8AC3E}">
        <p14:creationId xmlns:p14="http://schemas.microsoft.com/office/powerpoint/2010/main" val="2512818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871FDD7-00C0-BD40-93B1-F31D2BADF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61" y="890649"/>
            <a:ext cx="3725180" cy="530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48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06A964-2EB6-6943-9F5B-C03E8922CC38}"/>
              </a:ext>
            </a:extLst>
          </p:cNvPr>
          <p:cNvSpPr txBox="1"/>
          <p:nvPr/>
        </p:nvSpPr>
        <p:spPr>
          <a:xfrm>
            <a:off x="834984" y="1409113"/>
            <a:ext cx="10799123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ANTIVIRAL DRUGS</a:t>
            </a:r>
          </a:p>
          <a:p>
            <a:r>
              <a:rPr lang="en-US" sz="2000"/>
              <a:t>These are more often used locally in the eye.</a:t>
            </a:r>
          </a:p>
          <a:p>
            <a:r>
              <a:rPr lang="en-US" sz="2000"/>
              <a:t>Currently available antiviral agents are virostatic.</a:t>
            </a:r>
          </a:p>
          <a:p>
            <a:r>
              <a:rPr lang="en-US" sz="2000"/>
              <a:t>They are active against DNA viruses; especially</a:t>
            </a:r>
          </a:p>
          <a:p>
            <a:r>
              <a:rPr lang="en-US" sz="2000"/>
              <a:t>herpes simplex virus. Antiviral drugs used in</a:t>
            </a:r>
          </a:p>
          <a:p>
            <a:r>
              <a:rPr lang="en-US" sz="2000"/>
              <a:t>ophthalmology can be grouped as below:</a:t>
            </a:r>
          </a:p>
          <a:p>
            <a:r>
              <a:rPr lang="en-US" sz="2000"/>
              <a:t>For herpes simplex virus infection</a:t>
            </a:r>
          </a:p>
          <a:p>
            <a:r>
              <a:rPr lang="en-US" sz="2000"/>
              <a:t> Idoxuridine</a:t>
            </a:r>
          </a:p>
          <a:p>
            <a:r>
              <a:rPr lang="en-US" sz="2000"/>
              <a:t> Vidarabine</a:t>
            </a:r>
          </a:p>
          <a:p>
            <a:r>
              <a:rPr lang="en-US" sz="2000"/>
              <a:t> Trifluridine</a:t>
            </a:r>
          </a:p>
          <a:p>
            <a:r>
              <a:rPr lang="en-US" sz="2000"/>
              <a:t> Acyclovir</a:t>
            </a:r>
          </a:p>
          <a:p>
            <a:r>
              <a:rPr lang="en-US" sz="2000"/>
              <a:t> Famiciclovir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0BA7744-8562-574F-ADC0-FFA461184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833" y="229947"/>
            <a:ext cx="4360842" cy="639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51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057F9-00E8-E148-B3FD-7EFE45424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 herpes zoster virus infection</a:t>
            </a:r>
          </a:p>
          <a:p>
            <a:r>
              <a:rPr lang="en-US"/>
              <a:t> Acyclovir</a:t>
            </a:r>
          </a:p>
          <a:p>
            <a:r>
              <a:rPr lang="en-US"/>
              <a:t> Famiciclovir</a:t>
            </a:r>
          </a:p>
          <a:p>
            <a:r>
              <a:rPr lang="en-US"/>
              <a:t> Valaciclovir</a:t>
            </a:r>
          </a:p>
          <a:p>
            <a:r>
              <a:rPr lang="en-US"/>
              <a:t> Vidarabine</a:t>
            </a:r>
          </a:p>
          <a:p>
            <a:r>
              <a:rPr lang="en-US"/>
              <a:t> Sorvudine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4BA1EDB-5F0A-6E4F-825A-1BBFA6EE5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556" y="204107"/>
            <a:ext cx="5999434" cy="62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568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458B0-39AB-0647-B546-352BA6A98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 CMV retinitis</a:t>
            </a:r>
          </a:p>
          <a:p>
            <a:r>
              <a:rPr lang="en-US"/>
              <a:t> Ganciclovir</a:t>
            </a:r>
          </a:p>
          <a:p>
            <a:r>
              <a:rPr lang="en-US"/>
              <a:t> Foscarnet</a:t>
            </a:r>
          </a:p>
          <a:p>
            <a:r>
              <a:rPr lang="en-US"/>
              <a:t> Zidovudin</a:t>
            </a:r>
          </a:p>
          <a:p>
            <a:r>
              <a:rPr lang="en-US"/>
              <a:t>Non selective</a:t>
            </a:r>
          </a:p>
          <a:p>
            <a:r>
              <a:rPr lang="en-US"/>
              <a:t> Interferons</a:t>
            </a:r>
          </a:p>
          <a:p>
            <a:r>
              <a:rPr lang="en-US"/>
              <a:t> Immunoglobulins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359B89C-5BD6-F549-B170-0FC81F1A9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84625"/>
            <a:ext cx="5212107" cy="348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418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0C919-F5E5-5C4B-B09D-5075517C3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Viral keratitis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FD07D5F-4DFB-3641-ADF1-22BC36AC60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24" y="1760682"/>
            <a:ext cx="43394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947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A77B3-06C4-664D-A43B-06DB20EB5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Acyclovir (Acycloguanosine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22961-C0D6-8546-A069-37564E010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). It has proved to be</a:t>
            </a:r>
          </a:p>
          <a:p>
            <a:r>
              <a:rPr lang="en-US"/>
              <a:t>an extremely safe and effective agent and is effective</a:t>
            </a:r>
          </a:p>
          <a:p>
            <a:r>
              <a:rPr lang="en-US"/>
              <a:t>in most forms of herpes simplex and herpes zoster</a:t>
            </a:r>
          </a:p>
          <a:p>
            <a:r>
              <a:rPr lang="en-US"/>
              <a:t>infections.</a:t>
            </a:r>
          </a:p>
          <a:p>
            <a:r>
              <a:rPr lang="en-US"/>
              <a:t>Mechanism of action: It inhibits viral DNA,</a:t>
            </a:r>
          </a:p>
          <a:p>
            <a:r>
              <a:rPr lang="en-US"/>
              <a:t>preferentially entering the infected cells, with little</a:t>
            </a:r>
          </a:p>
          <a:p>
            <a:r>
              <a:rPr lang="en-US"/>
              <a:t>effect on normal cells. It penetrates into deeper layers</a:t>
            </a:r>
          </a:p>
          <a:p>
            <a:r>
              <a:rPr lang="en-US"/>
              <a:t>and thus is very effective in stromal keratitis.</a:t>
            </a:r>
          </a:p>
          <a:p>
            <a:r>
              <a:rPr lang="en-US"/>
              <a:t>Preparation. It is available as 3 percent ophthalmic</a:t>
            </a:r>
          </a:p>
          <a:p>
            <a:r>
              <a:rPr lang="en-US"/>
              <a:t>ointment and also as tablet for oral use and injection</a:t>
            </a:r>
          </a:p>
          <a:p>
            <a:r>
              <a:rPr lang="en-US"/>
              <a:t>for intravenous use.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287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627BE-8B86-4D4F-BA5D-14502E5D0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5097"/>
            <a:ext cx="10515600" cy="5471866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Indications and doses: (a) Topical 3 percent ointment</a:t>
            </a:r>
          </a:p>
          <a:p>
            <a:r>
              <a:rPr lang="en-US"/>
              <a:t>is used 5 times a day for epithelial as well as stromal</a:t>
            </a:r>
          </a:p>
          <a:p>
            <a:r>
              <a:rPr lang="en-US"/>
              <a:t>herpes simplex keratitis (b) Oral acyclovir four tablets</a:t>
            </a:r>
          </a:p>
          <a:p>
            <a:r>
              <a:rPr lang="en-US"/>
              <a:t>of 200 mg each, 5 times a day for 5-7 days, may be</a:t>
            </a:r>
          </a:p>
          <a:p>
            <a:r>
              <a:rPr lang="en-US"/>
              <a:t>considered in following situations: (i) After</a:t>
            </a:r>
          </a:p>
          <a:p>
            <a:r>
              <a:rPr lang="en-US"/>
              <a:t>penetrating keratoplasty in patients suffering from</a:t>
            </a:r>
          </a:p>
          <a:p>
            <a:r>
              <a:rPr lang="en-US"/>
              <a:t>herpes simplex keratitis. (ii) Recalcitrant stromal or</a:t>
            </a:r>
          </a:p>
          <a:p>
            <a:r>
              <a:rPr lang="en-US"/>
              <a:t>uveal disease caused by HSV. (iii) To reduce ocular</a:t>
            </a:r>
          </a:p>
          <a:p>
            <a:r>
              <a:rPr lang="en-US"/>
              <a:t>complications of keratitis and uveitis in herpes zoster</a:t>
            </a:r>
          </a:p>
          <a:p>
            <a:r>
              <a:rPr lang="en-US"/>
              <a:t>ophthalmicus. Side-effects: A few cases show slight</a:t>
            </a:r>
          </a:p>
          <a:p>
            <a:r>
              <a:rPr lang="en-US"/>
              <a:t>punctate epithelial keratopathy which ceases once</a:t>
            </a:r>
          </a:p>
          <a:p>
            <a:r>
              <a:rPr lang="en-US"/>
              <a:t>the drug is stopped.</a:t>
            </a:r>
          </a:p>
        </p:txBody>
      </p:sp>
    </p:spTree>
    <p:extLst>
      <p:ext uri="{BB962C8B-B14F-4D97-AF65-F5344CB8AC3E}">
        <p14:creationId xmlns:p14="http://schemas.microsoft.com/office/powerpoint/2010/main" val="12021959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64CD4-F447-124D-B2D7-CD5558432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Valaciclovir. It is used for treatment of herpes</a:t>
            </a:r>
          </a:p>
          <a:p>
            <a:r>
              <a:rPr lang="en-US"/>
              <a:t>zoster ophthalmicus in a dose of 500-700 mg TDS for</a:t>
            </a:r>
          </a:p>
          <a:p>
            <a:r>
              <a:rPr lang="en-US"/>
              <a:t>7 days. It is as effective as acyclovir in acute disease</a:t>
            </a:r>
          </a:p>
          <a:p>
            <a:r>
              <a:rPr lang="en-US"/>
              <a:t>and is more effective in reducing late neuralgia.</a:t>
            </a:r>
          </a:p>
        </p:txBody>
      </p:sp>
    </p:spTree>
    <p:extLst>
      <p:ext uri="{BB962C8B-B14F-4D97-AF65-F5344CB8AC3E}">
        <p14:creationId xmlns:p14="http://schemas.microsoft.com/office/powerpoint/2010/main" val="1712789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4A84-F864-E840-A391-4C2C7350D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Eye drops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88C6E-C132-5C48-87FC-00A91582A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Application in the form of eyedrops</a:t>
            </a:r>
          </a:p>
          <a:p>
            <a:r>
              <a:rPr lang="en-US"/>
              <a:t>makes the drug available for immediate action but it</a:t>
            </a:r>
          </a:p>
          <a:p>
            <a:r>
              <a:rPr lang="en-US"/>
              <a:t>is quickly diluted by tears within about a minute.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C114EF0-04BF-B740-905F-7B9F31E70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306" y="3727202"/>
            <a:ext cx="3156608" cy="233075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8A57F1E-7C31-9243-992E-089F20527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01294"/>
            <a:ext cx="5472500" cy="143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976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80BB5-10DB-864E-8D54-436B8243E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Famiciclovir. Its use, dose and effectivity is similar</a:t>
            </a:r>
          </a:p>
          <a:p>
            <a:r>
              <a:rPr lang="en-US"/>
              <a:t>to valaciclovir.</a:t>
            </a:r>
          </a:p>
          <a:p>
            <a:r>
              <a:rPr lang="en-US"/>
              <a:t>8. Interferons. These are non-toxic, species-specific</a:t>
            </a:r>
          </a:p>
          <a:p>
            <a:r>
              <a:rPr lang="en-US"/>
              <a:t>proteins possessing broad-spectrum antiviral activity.</a:t>
            </a:r>
          </a:p>
          <a:p>
            <a:r>
              <a:rPr lang="en-US"/>
              <a:t>However, it is still not available for commercial use.</a:t>
            </a:r>
          </a:p>
          <a:p>
            <a:r>
              <a:rPr lang="en-US"/>
              <a:t>9. Immunoglobulins. These preparations may be</a:t>
            </a:r>
          </a:p>
          <a:p>
            <a:r>
              <a:rPr lang="en-US"/>
              <a:t>useful in the treatment or prophylaxis of certain viral</a:t>
            </a:r>
          </a:p>
          <a:p>
            <a:r>
              <a:rPr lang="en-US"/>
              <a:t>diseases especially in patients with immune</a:t>
            </a:r>
          </a:p>
          <a:p>
            <a:r>
              <a:rPr lang="en-US"/>
              <a:t>deficiencies.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237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54A64-8B68-8641-9047-22155D6D3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7647"/>
            <a:ext cx="10515600" cy="5935745"/>
          </a:xfrm>
        </p:spPr>
        <p:txBody>
          <a:bodyPr>
            <a:normAutofit lnSpcReduction="10000"/>
          </a:bodyPr>
          <a:lstStyle/>
          <a:p>
            <a:r>
              <a:rPr lang="en-US"/>
              <a:t>10. Ganciclovir. It is used for the treatment of CMV</a:t>
            </a:r>
          </a:p>
          <a:p>
            <a:r>
              <a:rPr lang="en-US"/>
              <a:t>retinitis in immunocompromised individuals. Dose: 5</a:t>
            </a:r>
          </a:p>
          <a:p>
            <a:r>
              <a:rPr lang="en-US"/>
              <a:t>mg/kg body weight every 12 hours for 2-3 weeks,</a:t>
            </a:r>
          </a:p>
          <a:p>
            <a:r>
              <a:rPr lang="en-US"/>
              <a:t>followed by a permanent maintenance dose of 5 mg/</a:t>
            </a:r>
          </a:p>
          <a:p>
            <a:r>
              <a:rPr lang="en-US"/>
              <a:t>kg once daily for 5 out of 7 days.</a:t>
            </a:r>
          </a:p>
          <a:p>
            <a:r>
              <a:rPr lang="en-US"/>
              <a:t>11. Foscarnet (Phosphonoformic acid; PFA). It is</a:t>
            </a:r>
          </a:p>
          <a:p>
            <a:r>
              <a:rPr lang="en-US"/>
              <a:t>as effective as ganciclovir in the treatment of CMV</a:t>
            </a:r>
          </a:p>
          <a:p>
            <a:r>
              <a:rPr lang="en-US"/>
              <a:t>retinitis in AIDS patients.</a:t>
            </a:r>
          </a:p>
          <a:p>
            <a:r>
              <a:rPr lang="en-US"/>
              <a:t>12. Zidovudin (azidothymidine; AZT). It has been</a:t>
            </a:r>
          </a:p>
          <a:p>
            <a:r>
              <a:rPr lang="en-US"/>
              <a:t>recently recommended for selected AIDS patients with</a:t>
            </a:r>
          </a:p>
          <a:p>
            <a:r>
              <a:rPr lang="en-US"/>
              <a:t>non-vision threatening retinitis who have no evidence</a:t>
            </a:r>
          </a:p>
          <a:p>
            <a:r>
              <a:rPr lang="en-US"/>
              <a:t>of systemic CMV infection.</a:t>
            </a:r>
          </a:p>
        </p:txBody>
      </p:sp>
    </p:spTree>
    <p:extLst>
      <p:ext uri="{BB962C8B-B14F-4D97-AF65-F5344CB8AC3E}">
        <p14:creationId xmlns:p14="http://schemas.microsoft.com/office/powerpoint/2010/main" val="29273259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058D1-E45C-E249-98ED-8162457D4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Cellular Structure of Fungi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0AD2DB2-F3DD-5C45-8D70-EB6A8C985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23" y="1484416"/>
            <a:ext cx="7513299" cy="46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29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63008-A466-9848-B7D6-B8FCA1D83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D6BEC-B637-1E47-91E8-C1035EC92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Fungicidal</a:t>
            </a:r>
          </a:p>
          <a:p>
            <a:r>
              <a:rPr lang="en-US"/>
              <a:t>Killing the fungal cells – for example, by affecting a substance in the cell walls, causing the contents of the fungal cells to leak out and the cells to die</a:t>
            </a:r>
          </a:p>
          <a:p>
            <a:r>
              <a:rPr lang="en-US"/>
              <a:t>fungistatic</a:t>
            </a:r>
          </a:p>
          <a:p>
            <a:r>
              <a:rPr lang="en-US"/>
              <a:t>preventing the fungal cells growing and reproducing</a:t>
            </a:r>
          </a:p>
        </p:txBody>
      </p:sp>
    </p:spTree>
    <p:extLst>
      <p:ext uri="{BB962C8B-B14F-4D97-AF65-F5344CB8AC3E}">
        <p14:creationId xmlns:p14="http://schemas.microsoft.com/office/powerpoint/2010/main" val="2184080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E8A4C-A148-2046-8329-C9277FBD2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OCULAR ANTIFUNGAL 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6B6E1-8FD8-AE40-84E5-A64B1BCB3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broadly classified</a:t>
            </a:r>
          </a:p>
          <a:p>
            <a:r>
              <a:rPr lang="en-US"/>
              <a:t>on the basis of their chemical structure into polyene</a:t>
            </a:r>
          </a:p>
          <a:p>
            <a:r>
              <a:rPr lang="en-US"/>
              <a:t>antibiotics, imidazole derivatives, pyrimidines and</a:t>
            </a:r>
          </a:p>
          <a:p>
            <a:r>
              <a:rPr lang="en-US"/>
              <a:t>silver compounds.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95F86AB-735E-8046-8522-D7676EDD2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09" y="3429000"/>
            <a:ext cx="5091857" cy="31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500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77E01-1DFE-1C4E-B76C-9F57028FC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Polyene antifungals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F26A6-90B1-5149-93D2-C31E291B9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Streptomyces and consist of a large, conjugated,</a:t>
            </a:r>
          </a:p>
          <a:p>
            <a:r>
              <a:rPr lang="en-US"/>
              <a:t>double-bond system in a lactose ring linked to an</a:t>
            </a:r>
          </a:p>
          <a:p>
            <a:r>
              <a:rPr lang="en-US"/>
              <a:t>amino acid sugar.</a:t>
            </a:r>
          </a:p>
        </p:txBody>
      </p:sp>
    </p:spTree>
    <p:extLst>
      <p:ext uri="{BB962C8B-B14F-4D97-AF65-F5344CB8AC3E}">
        <p14:creationId xmlns:p14="http://schemas.microsoft.com/office/powerpoint/2010/main" val="30321030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99007-018F-264F-BB93-3CB4BF69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Mechanism of action.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ADEBB-064E-7E45-95EC-2B95AB44E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They work by binding to the</a:t>
            </a:r>
          </a:p>
          <a:p>
            <a:r>
              <a:rPr lang="en-US"/>
              <a:t>sterol groups in fungal cell membranes, rendering</a:t>
            </a:r>
          </a:p>
          <a:p>
            <a:r>
              <a:rPr lang="en-US"/>
              <a:t>them permeable. This occurrence leads to lethal</a:t>
            </a:r>
          </a:p>
          <a:p>
            <a:r>
              <a:rPr lang="en-US"/>
              <a:t>imbalances in cell contents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5DA3E38-EA1E-4B4A-8B74-76BBDBB0C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204" y="3735513"/>
            <a:ext cx="3579173" cy="257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323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C18FD-C801-4D4B-986B-CDD3872BD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Nystatin.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10F3F-3AE4-3F41-829D-D7E5AFF89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Fungistatic</a:t>
            </a:r>
          </a:p>
          <a:p>
            <a:r>
              <a:rPr lang="en-US"/>
              <a:t>0.3% eye  Ointment </a:t>
            </a:r>
          </a:p>
          <a:p>
            <a:r>
              <a:rPr lang="en-US"/>
              <a:t>Candida or Aspergillus </a:t>
            </a:r>
          </a:p>
        </p:txBody>
      </p:sp>
    </p:spTree>
    <p:extLst>
      <p:ext uri="{BB962C8B-B14F-4D97-AF65-F5344CB8AC3E}">
        <p14:creationId xmlns:p14="http://schemas.microsoft.com/office/powerpoint/2010/main" val="21688386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3D6D3-C7D1-0942-A5F1-FDF772AAD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Amphotericin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5DFC2-AB89-E645-9502-625EEA38F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Fungistatic or fungicidal</a:t>
            </a:r>
          </a:p>
          <a:p>
            <a:r>
              <a:rPr lang="en-US"/>
              <a:t>0.3% eye drops </a:t>
            </a:r>
          </a:p>
          <a:p>
            <a:r>
              <a:rPr lang="en-US"/>
              <a:t>Amphotericin B may be given intravitreally or/</a:t>
            </a:r>
          </a:p>
          <a:p>
            <a:r>
              <a:rPr lang="en-US"/>
              <a:t>and intravenously for treatment of intraocular</a:t>
            </a:r>
          </a:p>
          <a:p>
            <a:r>
              <a:rPr lang="en-US"/>
              <a:t>infections caused by Candida, Histoplasma,</a:t>
            </a:r>
          </a:p>
          <a:p>
            <a:r>
              <a:rPr lang="en-US"/>
              <a:t>Cryptococcus and some strains of Aspergillus</a:t>
            </a:r>
          </a:p>
        </p:txBody>
      </p:sp>
    </p:spTree>
    <p:extLst>
      <p:ext uri="{BB962C8B-B14F-4D97-AF65-F5344CB8AC3E}">
        <p14:creationId xmlns:p14="http://schemas.microsoft.com/office/powerpoint/2010/main" val="37605463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80AC5-0BDA-D54D-BB07-D693B9271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Natamycin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8D75D-40D0-0C4A-96A7-BA46A776E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broad-spectrum</a:t>
            </a:r>
          </a:p>
          <a:p>
            <a:r>
              <a:rPr lang="en-US"/>
              <a:t>antifungal drug having activity against Candida,</a:t>
            </a:r>
          </a:p>
          <a:p>
            <a:r>
              <a:rPr lang="en-US"/>
              <a:t>Aspergillus, Fusarium and Cephalosporium.</a:t>
            </a:r>
          </a:p>
          <a:p>
            <a:r>
              <a:rPr lang="en-US"/>
              <a:t>Topical application of 5 percent </a:t>
            </a:r>
          </a:p>
        </p:txBody>
      </p:sp>
    </p:spTree>
    <p:extLst>
      <p:ext uri="{BB962C8B-B14F-4D97-AF65-F5344CB8AC3E}">
        <p14:creationId xmlns:p14="http://schemas.microsoft.com/office/powerpoint/2010/main" val="3048563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45ECD-7382-EB41-AC8F-69D92642E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Eye ointment (oculenta or ung).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6A3B5-792E-0247-8317-E373F169F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eye ointment increases</a:t>
            </a:r>
          </a:p>
          <a:p>
            <a:r>
              <a:rPr lang="en-US"/>
              <a:t>the bioavailability of the drug by increasing tissue</a:t>
            </a:r>
          </a:p>
          <a:p>
            <a:r>
              <a:rPr lang="en-US"/>
              <a:t>contact time and by preventing dilution and quick</a:t>
            </a:r>
          </a:p>
          <a:p>
            <a:r>
              <a:rPr lang="en-US"/>
              <a:t>absorption.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9BED0E6-7220-3F41-94CB-18F914068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97" y="3520353"/>
            <a:ext cx="5093903" cy="333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284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9528E-F21C-4944-804B-C5FB6389D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Imidazole antifungal drugs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72CD6-0148-804C-ABEC-5EBD66A9B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miconazole,</a:t>
            </a:r>
          </a:p>
          <a:p>
            <a:r>
              <a:rPr lang="en-US"/>
              <a:t>clotrimazole, ketoconazole, econazole and</a:t>
            </a:r>
          </a:p>
          <a:p>
            <a:r>
              <a:rPr lang="en-US"/>
              <a:t>itraconazole.</a:t>
            </a:r>
          </a:p>
        </p:txBody>
      </p:sp>
    </p:spTree>
    <p:extLst>
      <p:ext uri="{BB962C8B-B14F-4D97-AF65-F5344CB8AC3E}">
        <p14:creationId xmlns:p14="http://schemas.microsoft.com/office/powerpoint/2010/main" val="30844682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4DFA7-49AF-D149-A482-9AC6C103D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920" y="1426689"/>
            <a:ext cx="10515600" cy="4351338"/>
          </a:xfrm>
        </p:spPr>
        <p:txBody>
          <a:bodyPr/>
          <a:lstStyle/>
          <a:p>
            <a:r>
              <a:rPr lang="en-US" sz="4000">
                <a:solidFill>
                  <a:schemeClr val="accent2"/>
                </a:solidFill>
              </a:rPr>
              <a:t>Miconazole</a:t>
            </a:r>
            <a:r>
              <a:rPr lang="en-US"/>
              <a:t>. It possesses a broad antifungal</a:t>
            </a:r>
          </a:p>
          <a:p>
            <a:r>
              <a:rPr lang="en-US"/>
              <a:t>spectrum and is fungicidal to various species of</a:t>
            </a:r>
          </a:p>
          <a:p>
            <a:r>
              <a:rPr lang="en-US"/>
              <a:t>Candida, Aspergillus, Fusarium, Cryptococcus,</a:t>
            </a:r>
          </a:p>
          <a:p>
            <a:r>
              <a:rPr lang="en-US"/>
              <a:t>Cladosporium, Trichophyton and many others.</a:t>
            </a:r>
          </a:p>
          <a:p>
            <a:r>
              <a:rPr lang="en-US"/>
              <a:t>Topical (1%) and subconjunctival (10 mg)</a:t>
            </a:r>
          </a:p>
          <a:p>
            <a:r>
              <a:rPr lang="en-US"/>
              <a:t>application of miconazole produces high levels of</a:t>
            </a:r>
          </a:p>
          <a:p>
            <a:r>
              <a:rPr lang="en-US"/>
              <a:t>the drug in the cornea which is more dramatic in</a:t>
            </a:r>
          </a:p>
          <a:p>
            <a:r>
              <a:rPr lang="en-US"/>
              <a:t>the presence of epithelial defect.</a:t>
            </a:r>
          </a:p>
        </p:txBody>
      </p:sp>
    </p:spTree>
    <p:extLst>
      <p:ext uri="{BB962C8B-B14F-4D97-AF65-F5344CB8AC3E}">
        <p14:creationId xmlns:p14="http://schemas.microsoft.com/office/powerpoint/2010/main" val="5294214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0A741-182C-F247-9DD1-A7683B7E7D7C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1152030" y="1113311"/>
            <a:ext cx="9887940" cy="3247159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Clotrimazole</a:t>
            </a:r>
            <a:r>
              <a:rPr lang="en-US"/>
              <a:t>. It is fungistatic and is effective</a:t>
            </a:r>
          </a:p>
          <a:p>
            <a:r>
              <a:rPr lang="en-US"/>
              <a:t>against Candida, Aspergillus and many others.</a:t>
            </a:r>
          </a:p>
          <a:p>
            <a:r>
              <a:rPr lang="en-US"/>
              <a:t>Its 1 percent suspension is effective topically</a:t>
            </a:r>
          </a:p>
          <a:p>
            <a:r>
              <a:rPr lang="en-US"/>
              <a:t>and is the treatment of choice in Aspergillus</a:t>
            </a:r>
          </a:p>
          <a:p>
            <a:r>
              <a:rPr lang="en-US"/>
              <a:t>infections of the eye.</a:t>
            </a:r>
          </a:p>
        </p:txBody>
      </p:sp>
    </p:spTree>
    <p:extLst>
      <p:ext uri="{BB962C8B-B14F-4D97-AF65-F5344CB8AC3E}">
        <p14:creationId xmlns:p14="http://schemas.microsoft.com/office/powerpoint/2010/main" val="33595155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6989B-EB5F-FC46-B944-24662B331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Econazole. It also has broad-spectrum antifungal</a:t>
            </a:r>
          </a:p>
          <a:p>
            <a:r>
              <a:rPr lang="en-US"/>
              <a:t>activity and is used topically as 1 percent</a:t>
            </a:r>
          </a:p>
          <a:p>
            <a:r>
              <a:rPr lang="en-US"/>
              <a:t>econazole nitrate ointment. Becaue of its poor</a:t>
            </a:r>
          </a:p>
          <a:p>
            <a:r>
              <a:rPr lang="en-US"/>
              <a:t>intraocular penetration, it is effective only in</a:t>
            </a:r>
          </a:p>
          <a:p>
            <a:r>
              <a:rPr lang="en-US"/>
              <a:t>superficial infections of the eye</a:t>
            </a:r>
          </a:p>
        </p:txBody>
      </p:sp>
    </p:spTree>
    <p:extLst>
      <p:ext uri="{BB962C8B-B14F-4D97-AF65-F5344CB8AC3E}">
        <p14:creationId xmlns:p14="http://schemas.microsoft.com/office/powerpoint/2010/main" val="4857768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654AC-48BA-144B-AEC9-43A061C48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Ketoconazole. It is effective after oral</a:t>
            </a:r>
          </a:p>
          <a:p>
            <a:r>
              <a:rPr lang="en-US"/>
              <a:t>administration and possesses activity against</a:t>
            </a:r>
          </a:p>
          <a:p>
            <a:r>
              <a:rPr lang="en-US"/>
              <a:t>common fungi. It is given as single oral dose of</a:t>
            </a:r>
          </a:p>
          <a:p>
            <a:r>
              <a:rPr lang="en-US"/>
              <a:t>200-400 mg daily up to at least one week after the</a:t>
            </a:r>
          </a:p>
          <a:p>
            <a:r>
              <a:rPr lang="en-US"/>
              <a:t>symptoms have disappeared. It is an adjunctive</a:t>
            </a:r>
          </a:p>
          <a:p>
            <a:r>
              <a:rPr lang="en-US"/>
              <a:t>systemic antifungal agent in fungal keratitis</a:t>
            </a:r>
          </a:p>
          <a:p>
            <a:r>
              <a:rPr lang="en-US"/>
              <a:t>complicated by endophthalmitis.</a:t>
            </a:r>
          </a:p>
        </p:txBody>
      </p:sp>
    </p:spTree>
    <p:extLst>
      <p:ext uri="{BB962C8B-B14F-4D97-AF65-F5344CB8AC3E}">
        <p14:creationId xmlns:p14="http://schemas.microsoft.com/office/powerpoint/2010/main" val="37988180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86158-4B84-244E-9BB7-E8D261D40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Fluconazole. It is fungistatic drug active against</a:t>
            </a:r>
          </a:p>
          <a:p>
            <a:r>
              <a:rPr lang="en-US"/>
              <a:t>Candida, Aspergillus and Cryptococcus. It is</a:t>
            </a:r>
          </a:p>
          <a:p>
            <a:r>
              <a:rPr lang="en-US"/>
              <a:t>available for oral use (50-100 mg tablets) and also</a:t>
            </a:r>
          </a:p>
          <a:p>
            <a:r>
              <a:rPr lang="en-US"/>
              <a:t>for topical use (0.2% eyedrops).</a:t>
            </a:r>
          </a:p>
        </p:txBody>
      </p:sp>
    </p:spTree>
    <p:extLst>
      <p:ext uri="{BB962C8B-B14F-4D97-AF65-F5344CB8AC3E}">
        <p14:creationId xmlns:p14="http://schemas.microsoft.com/office/powerpoint/2010/main" val="28171772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1DE0E-16AD-EF4B-A1E1-78C4B6859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Itraconazole. It is prescribed for treatment of</a:t>
            </a:r>
          </a:p>
          <a:p>
            <a:r>
              <a:rPr lang="en-US"/>
              <a:t>fungal infections caused primarily by Aspergillus,</a:t>
            </a:r>
          </a:p>
          <a:p>
            <a:r>
              <a:rPr lang="en-US"/>
              <a:t>Histoplasmosis, Blastomycosis. It has moderate</a:t>
            </a:r>
          </a:p>
          <a:p>
            <a:r>
              <a:rPr lang="en-US"/>
              <a:t>effect against Candida and Fusarium infections.</a:t>
            </a:r>
          </a:p>
          <a:p>
            <a:r>
              <a:rPr lang="en-US"/>
              <a:t>It is available for oral and topical use. Oral dose</a:t>
            </a:r>
          </a:p>
          <a:p>
            <a:r>
              <a:rPr lang="en-US"/>
              <a:t>is 200 mg twice daily for a week. Topically it is</a:t>
            </a:r>
          </a:p>
          <a:p>
            <a:r>
              <a:rPr lang="en-US"/>
              <a:t>used as 1% eye drops.</a:t>
            </a:r>
          </a:p>
        </p:txBody>
      </p:sp>
    </p:spTree>
    <p:extLst>
      <p:ext uri="{BB962C8B-B14F-4D97-AF65-F5344CB8AC3E}">
        <p14:creationId xmlns:p14="http://schemas.microsoft.com/office/powerpoint/2010/main" val="10280571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6C860-C3BC-1145-A36A-FCBDE94B3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Silver compound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8321F-3E7A-9043-9FD6-31EA458C2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r>
              <a:rPr lang="en-US"/>
              <a:t>Combination of silver with sulfonamides and with</a:t>
            </a:r>
          </a:p>
          <a:p>
            <a:r>
              <a:rPr lang="en-US"/>
              <a:t>other anti-microbial compounds significantly</a:t>
            </a:r>
          </a:p>
          <a:p>
            <a:r>
              <a:rPr lang="en-US"/>
              <a:t>increases the activity against bacterial and fungal</a:t>
            </a:r>
          </a:p>
          <a:p>
            <a:r>
              <a:rPr lang="en-US"/>
              <a:t>infections. In this context several silver compounds</a:t>
            </a:r>
          </a:p>
          <a:p>
            <a:r>
              <a:rPr lang="en-US"/>
              <a:t>have been synthesized. Most frequently used is silver</a:t>
            </a:r>
          </a:p>
          <a:p>
            <a:r>
              <a:rPr lang="en-US"/>
              <a:t>sulphadiazine which is reported to be highly effective</a:t>
            </a:r>
          </a:p>
          <a:p>
            <a:r>
              <a:rPr lang="en-US"/>
              <a:t>against Aspergillus and Fusarium species.</a:t>
            </a:r>
          </a:p>
        </p:txBody>
      </p:sp>
    </p:spTree>
    <p:extLst>
      <p:ext uri="{BB962C8B-B14F-4D97-AF65-F5344CB8AC3E}">
        <p14:creationId xmlns:p14="http://schemas.microsoft.com/office/powerpoint/2010/main" val="20297356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96527-B540-3445-87B5-C0C532D9F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Dilator pupillae and Sphincter Pupillae Muscle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69A8B72-855F-4D4F-B049-6AF6371F4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81994"/>
            <a:ext cx="6858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662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6A3F1-5654-4947-8666-43B3F1660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MYDRIATICS AND CYCLOPLEGICS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4EA6D-DF52-2F45-958E-A89AE9AA4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Mydriatrics are drugs only dilate the pupil.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Cycloplegics are the drugs which cause paralysis of</a:t>
            </a:r>
          </a:p>
          <a:p>
            <a:r>
              <a:rPr lang="en-US"/>
              <a:t>accommodation and dilate the pupil. </a:t>
            </a:r>
          </a:p>
        </p:txBody>
      </p:sp>
    </p:spTree>
    <p:extLst>
      <p:ext uri="{BB962C8B-B14F-4D97-AF65-F5344CB8AC3E}">
        <p14:creationId xmlns:p14="http://schemas.microsoft.com/office/powerpoint/2010/main" val="2597568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2BE3F-9AF4-3E4F-80C0-389FC5BAE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Gels.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9147F-483D-5E49-9F6C-EE8B421F4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These have prolonged contact time like</a:t>
            </a:r>
          </a:p>
          <a:p>
            <a:r>
              <a:rPr lang="en-US"/>
              <a:t>ointments and do not cause much blurring of vision.</a:t>
            </a:r>
          </a:p>
          <a:p>
            <a:r>
              <a:rPr lang="en-US"/>
              <a:t>However, they are costly and difficult to prepare.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141ADD1-3027-5F4C-AE01-3F0BC9519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62" y="2109493"/>
            <a:ext cx="2633338" cy="420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816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B6E1698-8DF7-C644-A2B6-35B3A1A09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35" y="315439"/>
            <a:ext cx="10502240" cy="619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832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B8A43-C109-9546-9A00-F4484A684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137" y="185552"/>
            <a:ext cx="10515600" cy="6364431"/>
          </a:xfrm>
        </p:spPr>
        <p:txBody>
          <a:bodyPr>
            <a:normAutofit/>
          </a:bodyPr>
          <a:lstStyle/>
          <a:p>
            <a:r>
              <a:rPr lang="en-US"/>
              <a:t>ANTI-GLAUCOMA DRUGS</a:t>
            </a:r>
            <a:br>
              <a:rPr lang="en-US"/>
            </a:br>
            <a:r>
              <a:rPr lang="en-US"/>
              <a:t>Classification</a:t>
            </a:r>
            <a:br>
              <a:rPr lang="en-US"/>
            </a:br>
            <a:r>
              <a:rPr lang="en-US"/>
              <a:t>A. Parasympathomimetic drugs (Miotics)</a:t>
            </a:r>
            <a:br>
              <a:rPr lang="en-US"/>
            </a:br>
            <a:r>
              <a:rPr lang="en-US"/>
              <a:t>B. Sympathomimetic drugs (Adrenergic agonists)</a:t>
            </a:r>
            <a:br>
              <a:rPr lang="en-US"/>
            </a:br>
            <a:r>
              <a:rPr lang="en-US"/>
              <a:t>C. </a:t>
            </a:r>
            <a:r>
              <a:rPr lang="el-GR"/>
              <a:t>β-</a:t>
            </a:r>
            <a:r>
              <a:rPr lang="en-US"/>
              <a:t>blockers</a:t>
            </a:r>
            <a:br>
              <a:rPr lang="en-US"/>
            </a:br>
            <a:r>
              <a:rPr lang="en-US"/>
              <a:t>D. Carbonic anhydrase inhibitors</a:t>
            </a:r>
            <a:br>
              <a:rPr lang="en-US"/>
            </a:br>
            <a:r>
              <a:rPr lang="en-US"/>
              <a:t>E. Hyperosmotic agents</a:t>
            </a:r>
            <a:br>
              <a:rPr lang="en-US"/>
            </a:br>
            <a:r>
              <a:rPr lang="en-US"/>
              <a:t>F. Prostaglandins</a:t>
            </a:r>
            <a:br>
              <a:rPr lang="en-US"/>
            </a:br>
            <a:r>
              <a:rPr lang="en-US"/>
              <a:t>G. Calcium channel blockers</a:t>
            </a:r>
          </a:p>
        </p:txBody>
      </p:sp>
    </p:spTree>
    <p:extLst>
      <p:ext uri="{BB962C8B-B14F-4D97-AF65-F5344CB8AC3E}">
        <p14:creationId xmlns:p14="http://schemas.microsoft.com/office/powerpoint/2010/main" val="31960836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F47A4-7C0B-AF44-887F-6FF9DAB57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Parasympathomimetic drugs (Miotics)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C9BFC-60CA-0D4F-B100-8F7951FE6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Parasympathomimetics, also called as cholinergic</a:t>
            </a:r>
          </a:p>
          <a:p>
            <a:r>
              <a:rPr lang="en-US"/>
              <a:t>drugs, either imitate or potentiate the effects of</a:t>
            </a:r>
          </a:p>
          <a:p>
            <a:r>
              <a:rPr lang="en-US"/>
              <a:t>acetylcholine.</a:t>
            </a:r>
          </a:p>
        </p:txBody>
      </p:sp>
    </p:spTree>
    <p:extLst>
      <p:ext uri="{BB962C8B-B14F-4D97-AF65-F5344CB8AC3E}">
        <p14:creationId xmlns:p14="http://schemas.microsoft.com/office/powerpoint/2010/main" val="8034011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052-1B93-1E41-8F7C-46E5EF653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631DF-8BBC-7F4D-B46B-4DC530F42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1. Direct-acting or agonists e.g., pilocarpine.</a:t>
            </a:r>
          </a:p>
          <a:p>
            <a:r>
              <a:rPr lang="en-US"/>
              <a:t>2. Indirect-acting parasympathomimetics or</a:t>
            </a:r>
          </a:p>
          <a:p>
            <a:r>
              <a:rPr lang="en-US"/>
              <a:t>cholinesterase inhibitors: </a:t>
            </a:r>
          </a:p>
          <a:p>
            <a:r>
              <a:rPr lang="en-US"/>
              <a:t>3. Dual-action parasympathomimetics, </a:t>
            </a:r>
          </a:p>
        </p:txBody>
      </p:sp>
    </p:spTree>
    <p:extLst>
      <p:ext uri="{BB962C8B-B14F-4D97-AF65-F5344CB8AC3E}">
        <p14:creationId xmlns:p14="http://schemas.microsoft.com/office/powerpoint/2010/main" val="41436108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11B34-AD2C-0E4D-B9D6-A473F08F0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8101"/>
            <a:ext cx="10515600" cy="5638862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Mechanism of action</a:t>
            </a:r>
          </a:p>
          <a:p>
            <a:r>
              <a:rPr lang="en-US"/>
              <a:t>1. In primary open-angle glaucoma the miotics</a:t>
            </a:r>
          </a:p>
          <a:p>
            <a:r>
              <a:rPr lang="en-US"/>
              <a:t>reduce the intraocular pressure (IOP) by</a:t>
            </a:r>
          </a:p>
          <a:p>
            <a:r>
              <a:rPr lang="en-US"/>
              <a:t>enhancing the aqueous outflow facility. This is</a:t>
            </a:r>
          </a:p>
          <a:p>
            <a:r>
              <a:rPr lang="en-US"/>
              <a:t>achieved by changes in the trabecular meshwork</a:t>
            </a:r>
          </a:p>
          <a:p>
            <a:r>
              <a:rPr lang="en-US"/>
              <a:t>produced by a pull exerted on the scleral spur by</a:t>
            </a:r>
          </a:p>
          <a:p>
            <a:r>
              <a:rPr lang="en-US"/>
              <a:t>contraction of the longitudinal fibres of ciliary</a:t>
            </a:r>
          </a:p>
          <a:p>
            <a:r>
              <a:rPr lang="en-US"/>
              <a:t>muscle.</a:t>
            </a:r>
          </a:p>
          <a:p>
            <a:r>
              <a:rPr lang="en-US"/>
              <a:t>2. In primary angle-closure glaucoma these reduce</a:t>
            </a:r>
          </a:p>
          <a:p>
            <a:r>
              <a:rPr lang="en-US"/>
              <a:t>the IOP due to their miotic effect by opening the</a:t>
            </a:r>
          </a:p>
          <a:p>
            <a:r>
              <a:rPr lang="en-US"/>
              <a:t>angle. The mechanical contraction of the pupil</a:t>
            </a:r>
          </a:p>
          <a:p>
            <a:r>
              <a:rPr lang="en-US"/>
              <a:t>moves the iris away from the trabecular meshwork.</a:t>
            </a:r>
          </a:p>
        </p:txBody>
      </p:sp>
    </p:spTree>
    <p:extLst>
      <p:ext uri="{BB962C8B-B14F-4D97-AF65-F5344CB8AC3E}">
        <p14:creationId xmlns:p14="http://schemas.microsoft.com/office/powerpoint/2010/main" val="31019170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607A1-6787-AD40-B4D9-8D5BBAFB2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B. Sympathomimetic drugs</a:t>
            </a:r>
          </a:p>
          <a:p>
            <a:r>
              <a:rPr lang="en-US"/>
              <a:t>Sympathomimetics, also known as adrenergic</a:t>
            </a:r>
          </a:p>
          <a:p>
            <a:r>
              <a:rPr lang="en-US"/>
              <a:t>agonists, act by stimulation of alpha, beta or both</a:t>
            </a:r>
          </a:p>
          <a:p>
            <a:r>
              <a:rPr lang="en-US"/>
              <a:t>the receptors.</a:t>
            </a:r>
          </a:p>
        </p:txBody>
      </p:sp>
    </p:spTree>
    <p:extLst>
      <p:ext uri="{BB962C8B-B14F-4D97-AF65-F5344CB8AC3E}">
        <p14:creationId xmlns:p14="http://schemas.microsoft.com/office/powerpoint/2010/main" val="41531431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5E233-7645-414A-9EE4-0FC81AEFE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922CD-A0D3-0245-B35B-68042CDB9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66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950AC-D3DA-D347-9116-0BCDCF0DA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Ocuserts.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195B0-9DAB-354E-8439-86F6E0C3F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These form a system of drug delivery</a:t>
            </a:r>
          </a:p>
          <a:p>
            <a:r>
              <a:rPr lang="en-US"/>
              <a:t>through a membrane.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81EF1DF-94A8-4A43-B817-BE5C30C0C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578" y="1027906"/>
            <a:ext cx="3178405" cy="442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08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FDE76-D848-F64E-9D25-A68B102BE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 contact lenses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FFE1C-BFAC-B14B-BCDF-5E6374C9C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These are very good for</a:t>
            </a:r>
          </a:p>
          <a:p>
            <a:r>
              <a:rPr lang="en-US"/>
              <a:t>delivering higher concentrations of drugs in</a:t>
            </a:r>
          </a:p>
          <a:p>
            <a:r>
              <a:rPr lang="en-US"/>
              <a:t>emergency treatment.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EB827C7-B291-D447-A4EB-E6D035BBE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115" y="2715879"/>
            <a:ext cx="3662899" cy="359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99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FE201-3ED0-D243-8073-659D8B2FC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994" y="278798"/>
            <a:ext cx="9887296" cy="5232094"/>
          </a:xfrm>
        </p:spPr>
        <p:txBody>
          <a:bodyPr>
            <a:normAutofit/>
          </a:bodyPr>
          <a:lstStyle/>
          <a:p>
            <a:r>
              <a:rPr lang="en-US"/>
              <a:t>Periocular injections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These are not infrequently employed to deliver drugs.</a:t>
            </a:r>
          </a:p>
          <a:p>
            <a:r>
              <a:rPr lang="en-US"/>
              <a:t>These include subconjunctival, sub-Tenon,</a:t>
            </a:r>
          </a:p>
          <a:p>
            <a:r>
              <a:rPr lang="en-US"/>
              <a:t>retrobulbar and peribulbar injections.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35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Essential diagnostic and therapeutic modern pharmacological agents required in Netra Chikitsa</vt:lpstr>
      <vt:lpstr>Theraputic modern pharmacological agents </vt:lpstr>
      <vt:lpstr>PowerPoint Presentation</vt:lpstr>
      <vt:lpstr>Eye drops </vt:lpstr>
      <vt:lpstr>Eye ointment (oculenta or ung).</vt:lpstr>
      <vt:lpstr>Gels.</vt:lpstr>
      <vt:lpstr>Ocuserts.</vt:lpstr>
      <vt:lpstr>Soft contact lenses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 OCULAR THERAPEUTICS</vt:lpstr>
      <vt:lpstr>PowerPoint Presentation</vt:lpstr>
      <vt:lpstr>PowerPoint Presentation</vt:lpstr>
      <vt:lpstr>PowerPoint Presentation</vt:lpstr>
      <vt:lpstr>Bacteriostatic and Bacteriocidal action </vt:lpstr>
      <vt:lpstr>PowerPoint Presentation</vt:lpstr>
      <vt:lpstr>Sulphonamide agents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Anti Viral </vt:lpstr>
      <vt:lpstr>PowerPoint Presentation</vt:lpstr>
      <vt:lpstr>PowerPoint Presentation</vt:lpstr>
      <vt:lpstr>PowerPoint Presentation</vt:lpstr>
      <vt:lpstr>PowerPoint Presentation</vt:lpstr>
      <vt:lpstr>Viral keratitis </vt:lpstr>
      <vt:lpstr>Acyclovir (Acycloguanosine</vt:lpstr>
      <vt:lpstr>PowerPoint Presentation</vt:lpstr>
      <vt:lpstr>PowerPoint Presentation</vt:lpstr>
      <vt:lpstr>PowerPoint Presentation</vt:lpstr>
      <vt:lpstr>PowerPoint Presentation</vt:lpstr>
      <vt:lpstr>Cellular Structure of Fungi </vt:lpstr>
      <vt:lpstr>PowerPoint Presentation</vt:lpstr>
      <vt:lpstr>OCULAR ANTIFUNGAL AGENTS</vt:lpstr>
      <vt:lpstr>Polyene antifungals</vt:lpstr>
      <vt:lpstr>Mechanism of action. </vt:lpstr>
      <vt:lpstr>Nystatin.</vt:lpstr>
      <vt:lpstr>Amphotericin B</vt:lpstr>
      <vt:lpstr>Natamycin</vt:lpstr>
      <vt:lpstr>Imidazole antifungal drugs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Silver compound</vt:lpstr>
      <vt:lpstr>Dilator pupillae and Sphincter Pupillae Muscle </vt:lpstr>
      <vt:lpstr>MYDRIATICS AND CYCLOPLEGICS</vt:lpstr>
      <vt:lpstr>PowerPoint Presentation</vt:lpstr>
      <vt:lpstr>ANTI-GLAUCOMA DRUGS Classification A. Parasympathomimetic drugs (Miotics) B. Sympathomimetic drugs (Adrenergic agonists) C. β-blockers D. Carbonic anhydrase inhibitors E. Hyperosmotic agents F. Prostaglandins G. Calcium channel blockers</vt:lpstr>
      <vt:lpstr>Parasympathomimetic drugs (Miotics)</vt:lpstr>
      <vt:lpstr>Classification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diagnostic and therapeutic modern pharmacological agents required in Netra Chikitsa</dc:title>
  <dc:creator>Unknown User</dc:creator>
  <cp:lastModifiedBy>Unknown User</cp:lastModifiedBy>
  <cp:revision>17</cp:revision>
  <dcterms:created xsi:type="dcterms:W3CDTF">2020-05-18T13:13:40Z</dcterms:created>
  <dcterms:modified xsi:type="dcterms:W3CDTF">2021-02-11T12:53:28Z</dcterms:modified>
</cp:coreProperties>
</file>